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officeDocument/2006/relationships/officeDocument" Target="ppt/presentation.xml" /><Relationship Id="rId1" Type="http://schemas.microsoft.com/office/2011/relationships/webextensiontaskpanes" Target="ppt/webextensions/taskpanes.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Lst>
  <p:notesMasterIdLst>
    <p:notesMasterId r:id="rId66"/>
  </p:notesMasterIdLst>
  <p:sldIdLst>
    <p:sldId id="256" r:id="rId2"/>
    <p:sldId id="268" r:id="rId3"/>
    <p:sldId id="267" r:id="rId4"/>
    <p:sldId id="257" r:id="rId5"/>
    <p:sldId id="270" r:id="rId6"/>
    <p:sldId id="271" r:id="rId7"/>
    <p:sldId id="272" r:id="rId8"/>
    <p:sldId id="273" r:id="rId9"/>
    <p:sldId id="274" r:id="rId10"/>
    <p:sldId id="275" r:id="rId11"/>
    <p:sldId id="269" r:id="rId12"/>
    <p:sldId id="283" r:id="rId13"/>
    <p:sldId id="284" r:id="rId14"/>
    <p:sldId id="300" r:id="rId15"/>
    <p:sldId id="258" r:id="rId16"/>
    <p:sldId id="277" r:id="rId17"/>
    <p:sldId id="278" r:id="rId18"/>
    <p:sldId id="276" r:id="rId19"/>
    <p:sldId id="279" r:id="rId20"/>
    <p:sldId id="259" r:id="rId21"/>
    <p:sldId id="281" r:id="rId22"/>
    <p:sldId id="282" r:id="rId23"/>
    <p:sldId id="280" r:id="rId24"/>
    <p:sldId id="260" r:id="rId25"/>
    <p:sldId id="286" r:id="rId26"/>
    <p:sldId id="287" r:id="rId27"/>
    <p:sldId id="285" r:id="rId28"/>
    <p:sldId id="288" r:id="rId29"/>
    <p:sldId id="261" r:id="rId30"/>
    <p:sldId id="290" r:id="rId31"/>
    <p:sldId id="291" r:id="rId32"/>
    <p:sldId id="292" r:id="rId33"/>
    <p:sldId id="293" r:id="rId34"/>
    <p:sldId id="289" r:id="rId35"/>
    <p:sldId id="296" r:id="rId36"/>
    <p:sldId id="262" r:id="rId37"/>
    <p:sldId id="298" r:id="rId38"/>
    <p:sldId id="295" r:id="rId39"/>
    <p:sldId id="297" r:id="rId40"/>
    <p:sldId id="299" r:id="rId41"/>
    <p:sldId id="294" r:id="rId42"/>
    <p:sldId id="263" r:id="rId43"/>
    <p:sldId id="301" r:id="rId44"/>
    <p:sldId id="302" r:id="rId45"/>
    <p:sldId id="314" r:id="rId46"/>
    <p:sldId id="303" r:id="rId47"/>
    <p:sldId id="304" r:id="rId48"/>
    <p:sldId id="264" r:id="rId49"/>
    <p:sldId id="306" r:id="rId50"/>
    <p:sldId id="307" r:id="rId51"/>
    <p:sldId id="308" r:id="rId52"/>
    <p:sldId id="309" r:id="rId53"/>
    <p:sldId id="305" r:id="rId54"/>
    <p:sldId id="265" r:id="rId55"/>
    <p:sldId id="319" r:id="rId56"/>
    <p:sldId id="311" r:id="rId57"/>
    <p:sldId id="312" r:id="rId58"/>
    <p:sldId id="313" r:id="rId59"/>
    <p:sldId id="310" r:id="rId60"/>
    <p:sldId id="266" r:id="rId61"/>
    <p:sldId id="315" r:id="rId62"/>
    <p:sldId id="316" r:id="rId63"/>
    <p:sldId id="317" r:id="rId64"/>
    <p:sldId id="318" r:id="rId65"/>
  </p:sldIdLst>
  <p:sldSz cx="14630400" cy="8229600"/>
  <p:notesSz cx="8229600" cy="14630400"/>
  <p:embeddedFontLst>
    <p:embeddedFont>
      <p:font typeface="Calisto MT" panose="02040603050505030304" pitchFamily="18" charset="0"/>
      <p:regular r:id="rId67"/>
      <p:bold r:id="rId68"/>
      <p:italic r:id="rId69"/>
      <p:boldItalic r:id="rId70"/>
    </p:embeddedFont>
    <p:embeddedFont>
      <p:font typeface="Heebo" panose="02000000000000000000" pitchFamily="2" charset="0"/>
      <p:regular r:id="rId71"/>
      <p:bold r:id="rId72"/>
    </p:embeddedFont>
    <p:embeddedFont>
      <p:font typeface="Montserrat" panose="02000000000000000000" pitchFamily="2" charset="0"/>
      <p:regular r:id="rId73"/>
      <p:bold r:id="rId74"/>
      <p:italic r:id="rId75"/>
      <p:boldItalic r:id="rId76"/>
    </p:embeddedFont>
    <p:embeddedFont>
      <p:font typeface="Wingdings 2" pitchFamily="2" charset="2"/>
      <p:regular r:id="rId7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font" Target="fonts/font2.fntdata" /><Relationship Id="rId76" Type="http://schemas.openxmlformats.org/officeDocument/2006/relationships/font" Target="fonts/font10.fntdata" /><Relationship Id="rId7" Type="http://schemas.openxmlformats.org/officeDocument/2006/relationships/slide" Target="slides/slide6.xml" /><Relationship Id="rId71" Type="http://schemas.openxmlformats.org/officeDocument/2006/relationships/font" Target="fonts/font5.fntdata"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notesMaster" Target="notesMasters/notesMaster1.xml" /><Relationship Id="rId74" Type="http://schemas.openxmlformats.org/officeDocument/2006/relationships/font" Target="fonts/font8.fntdata" /><Relationship Id="rId79" Type="http://schemas.openxmlformats.org/officeDocument/2006/relationships/viewProps" Target="viewProps.xml" /><Relationship Id="rId5" Type="http://schemas.openxmlformats.org/officeDocument/2006/relationships/slide" Target="slides/slide4.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font" Target="fonts/font7.fntdata" /><Relationship Id="rId78" Type="http://schemas.openxmlformats.org/officeDocument/2006/relationships/presProps" Target="presProps.xml" /><Relationship Id="rId8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font" Target="fonts/font3.fntdata" /><Relationship Id="rId77" Type="http://schemas.openxmlformats.org/officeDocument/2006/relationships/font" Target="fonts/font11.fntdata"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font" Target="fonts/font6.fntdata" /><Relationship Id="rId80" Type="http://schemas.openxmlformats.org/officeDocument/2006/relationships/theme" Target="theme/theme1.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font" Target="fonts/font1.fntdata"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font" Target="fonts/font4.fntdata" /><Relationship Id="rId75" Type="http://schemas.openxmlformats.org/officeDocument/2006/relationships/font" Target="fonts/font9.fntdata"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mn-lt"/>
                <a:ea typeface="+mn-ea"/>
                <a:cs typeface="+mn-cs"/>
              </a:defRPr>
            </a:pPr>
            <a:r>
              <a:rPr 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Rank of Best Job</a:t>
            </a:r>
          </a:p>
        </c:rich>
      </c:tx>
      <c:overlay val="0"/>
      <c:spPr>
        <a:noFill/>
        <a:ln>
          <a:noFill/>
        </a:ln>
        <a:effectLst/>
      </c:spPr>
      <c:txPr>
        <a:bodyPr rot="0" spcFirstLastPara="1" vertOverflow="ellipsis" vert="horz" wrap="square" anchor="ctr" anchorCtr="1"/>
        <a:lstStyle/>
        <a:p>
          <a:pPr>
            <a:defRPr sz="2128" b="1" i="0" u="none" strike="noStrike" kern="1200" cap="all" baseline="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7474-4DAD-BECC-E8C5624B9FE0}"/>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7474-4DAD-BECC-E8C5624B9FE0}"/>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7474-4DAD-BECC-E8C5624B9FE0}"/>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7474-4DAD-BECC-E8C5624B9FE0}"/>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7474-4DAD-BECC-E8C5624B9FE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474-4DAD-BECC-E8C5624B9FE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474-4DAD-BECC-E8C5624B9FE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474-4DAD-BECC-E8C5624B9FE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474-4DAD-BECC-E8C5624B9FE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474-4DAD-BECC-E8C5624B9FE0}"/>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AI ENGINEER</c:v>
                </c:pt>
                <c:pt idx="1">
                  <c:v>DATA SCIENTIST</c:v>
                </c:pt>
                <c:pt idx="2">
                  <c:v>SOLUTION ARCHITECT</c:v>
                </c:pt>
                <c:pt idx="3">
                  <c:v>TECHNOLOGY MANAGER</c:v>
                </c:pt>
                <c:pt idx="4">
                  <c:v>AI EDGE ENGINEER</c:v>
                </c:pt>
              </c:strCache>
            </c:strRef>
          </c:cat>
          <c:val>
            <c:numRef>
              <c:f>Sheet1!$B$2:$B$6</c:f>
              <c:numCache>
                <c:formatCode>General</c:formatCode>
                <c:ptCount val="5"/>
                <c:pt idx="0">
                  <c:v>35</c:v>
                </c:pt>
                <c:pt idx="1">
                  <c:v>30</c:v>
                </c:pt>
                <c:pt idx="2">
                  <c:v>15</c:v>
                </c:pt>
                <c:pt idx="3">
                  <c:v>10</c:v>
                </c:pt>
                <c:pt idx="4">
                  <c:v>10</c:v>
                </c:pt>
              </c:numCache>
            </c:numRef>
          </c:val>
          <c:extLst>
            <c:ext xmlns:c16="http://schemas.microsoft.com/office/drawing/2014/chart" uri="{C3380CC4-5D6E-409C-BE32-E72D297353CC}">
              <c16:uniqueId val="{00000000-7474-4DAD-BECC-E8C5624B9FE0}"/>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mn-lt"/>
                <a:ea typeface="+mn-ea"/>
                <a:cs typeface="+mn-cs"/>
              </a:defRPr>
            </a:pPr>
            <a:r>
              <a:rPr 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Rank of Best Job</a:t>
            </a:r>
          </a:p>
        </c:rich>
      </c:tx>
      <c:overlay val="1"/>
      <c:spPr>
        <a:noFill/>
        <a:ln>
          <a:noFill/>
        </a:ln>
        <a:effectLst/>
      </c:spPr>
      <c:txPr>
        <a:bodyPr rot="0" spcFirstLastPara="1" vertOverflow="ellipsis" vert="horz" wrap="square" anchor="ctr" anchorCtr="1"/>
        <a:lstStyle/>
        <a:p>
          <a:pPr>
            <a:defRPr sz="2128" b="1" i="0" u="none" strike="noStrike" kern="1200" cap="all" baseline="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7474-4DAD-BECC-E8C5624B9FE0}"/>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7474-4DAD-BECC-E8C5624B9FE0}"/>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7474-4DAD-BECC-E8C5624B9FE0}"/>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7474-4DAD-BECC-E8C5624B9FE0}"/>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7474-4DAD-BECC-E8C5624B9FE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7474-4DAD-BECC-E8C5624B9FE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7474-4DAD-BECC-E8C5624B9FE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7474-4DAD-BECC-E8C5624B9FE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7474-4DAD-BECC-E8C5624B9FE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7474-4DAD-BECC-E8C5624B9FE0}"/>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AI ENGINEER</c:v>
                </c:pt>
                <c:pt idx="1">
                  <c:v>DATA SCIENTIST</c:v>
                </c:pt>
                <c:pt idx="2">
                  <c:v>SOLUTION ARCHITECT</c:v>
                </c:pt>
                <c:pt idx="3">
                  <c:v>TECHNOLOGY MANAGER</c:v>
                </c:pt>
                <c:pt idx="4">
                  <c:v>AI EDGE ENGINEER</c:v>
                </c:pt>
              </c:strCache>
            </c:strRef>
          </c:cat>
          <c:val>
            <c:numRef>
              <c:f>Sheet1!$B$2:$B$6</c:f>
              <c:numCache>
                <c:formatCode>General</c:formatCode>
                <c:ptCount val="5"/>
                <c:pt idx="0">
                  <c:v>35</c:v>
                </c:pt>
                <c:pt idx="1">
                  <c:v>30</c:v>
                </c:pt>
                <c:pt idx="2">
                  <c:v>15</c:v>
                </c:pt>
                <c:pt idx="3">
                  <c:v>10</c:v>
                </c:pt>
                <c:pt idx="4">
                  <c:v>10</c:v>
                </c:pt>
              </c:numCache>
            </c:numRef>
          </c:val>
          <c:extLst>
            <c:ext xmlns:c16="http://schemas.microsoft.com/office/drawing/2014/chart" uri="{C3380CC4-5D6E-409C-BE32-E72D297353CC}">
              <c16:uniqueId val="{00000000-7474-4DAD-BECC-E8C5624B9FE0}"/>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98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959043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18640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6168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10096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911676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766165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738470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0501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86789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864440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291815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402199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994100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343191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39557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478720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43028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438845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92393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671096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426165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870487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092461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4006792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73806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746124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2270450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3656474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2622924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2276230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4050640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41470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3636515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243907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410530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410421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2862160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4084033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1484237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1163635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42247197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Conducting a self-assessment is crucial to understanding your current situation and capabilities
Identify your strengths, weaknesses, and areas for improvement - this will help you set realistic goals
Once you have a clear picture of where you're at, you can start setting SMART goals
SMART goals are Specific, Measurable, Achievable, Relevant, and Time-bound
This provides you with a clear roadmap to follow and keeps you motivated throughout the process
Having a plan in place will help you stay on track and work towards your desired outcomes</a:t>
            </a:r>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91132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0943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910447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748890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4832" y="2123449"/>
            <a:ext cx="11328041" cy="2194561"/>
          </a:xfrm>
        </p:spPr>
        <p:txBody>
          <a:bodyPr anchor="b">
            <a:normAutofit/>
          </a:bodyPr>
          <a:lstStyle>
            <a:lvl1pPr algn="ctr">
              <a:defRPr sz="6480"/>
            </a:lvl1pPr>
          </a:lstStyle>
          <a:p>
            <a:r>
              <a:rPr lang="en-US"/>
              <a:t>Click to edit Master title style</a:t>
            </a:r>
            <a:endParaRPr lang="en-US" dirty="0"/>
          </a:p>
        </p:txBody>
      </p:sp>
      <p:sp>
        <p:nvSpPr>
          <p:cNvPr id="3" name="Subtitle 2"/>
          <p:cNvSpPr>
            <a:spLocks noGrp="1"/>
          </p:cNvSpPr>
          <p:nvPr>
            <p:ph type="subTitle" idx="1"/>
          </p:nvPr>
        </p:nvSpPr>
        <p:spPr>
          <a:xfrm>
            <a:off x="1644832" y="4318008"/>
            <a:ext cx="11328041" cy="1259840"/>
          </a:xfrm>
        </p:spPr>
        <p:txBody>
          <a:bodyPr anchor="t"/>
          <a:lstStyle>
            <a:lvl1pPr marL="0" indent="0" algn="ctr">
              <a:buNone/>
              <a:defRPr>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6581887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60" y="657369"/>
            <a:ext cx="12170159" cy="4580167"/>
          </a:xfrm>
          <a:prstGeom prst="rect">
            <a:avLst/>
          </a:prstGeom>
        </p:spPr>
      </p:pic>
      <p:sp>
        <p:nvSpPr>
          <p:cNvPr id="2" name="Title 1"/>
          <p:cNvSpPr>
            <a:spLocks noGrp="1"/>
          </p:cNvSpPr>
          <p:nvPr>
            <p:ph type="title"/>
          </p:nvPr>
        </p:nvSpPr>
        <p:spPr>
          <a:xfrm>
            <a:off x="1096567" y="5478306"/>
            <a:ext cx="12426391" cy="652166"/>
          </a:xfrm>
        </p:spPr>
        <p:txBody>
          <a:bodyPr anchor="b">
            <a:normAutofit/>
          </a:bodyPr>
          <a:lstStyle>
            <a:lvl1pPr algn="ct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03219" y="834012"/>
            <a:ext cx="11814415" cy="4230805"/>
          </a:xfrm>
          <a:effectLst>
            <a:outerShdw blurRad="38100" dist="25400" dir="4440000">
              <a:srgbClr val="000000">
                <a:alpha val="36000"/>
              </a:srgbClr>
            </a:outerShdw>
          </a:effectLst>
        </p:spPr>
        <p:txBody>
          <a:bodyPr anchor="t">
            <a:normAutofit/>
          </a:bodyPr>
          <a:lstStyle>
            <a:lvl1pPr marL="0" indent="0" algn="ctr">
              <a:buNone/>
              <a:defRPr sz="2400"/>
            </a:lvl1pPr>
            <a:lvl2pPr marL="548640" indent="0">
              <a:buNone/>
              <a:defRPr sz="2400"/>
            </a:lvl2pPr>
            <a:lvl3pPr marL="1097280" indent="0">
              <a:buNone/>
              <a:defRPr sz="24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24514" cy="818966"/>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93957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0124"/>
            <a:ext cx="12424514"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154216"/>
            <a:ext cx="12424516" cy="1802191"/>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011458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639299"/>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165224"/>
            <a:ext cx="12424516" cy="1787395"/>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1188720" y="106175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605659" y="351391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6847482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53" y="2552331"/>
            <a:ext cx="12424516"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41" y="5580667"/>
            <a:ext cx="12422639"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322681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4" y="731520"/>
            <a:ext cx="12424514" cy="11645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4"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4"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6053"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722"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59886"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59886"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945250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55" y="2181858"/>
            <a:ext cx="4007966" cy="221742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60" y="2181858"/>
            <a:ext cx="4007966" cy="221742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61" y="2181858"/>
            <a:ext cx="4007966" cy="2217421"/>
          </a:xfrm>
          <a:prstGeom prst="rect">
            <a:avLst/>
          </a:prstGeom>
        </p:spPr>
      </p:pic>
      <p:sp>
        <p:nvSpPr>
          <p:cNvPr id="30" name="Title 1"/>
          <p:cNvSpPr>
            <a:spLocks noGrp="1"/>
          </p:cNvSpPr>
          <p:nvPr>
            <p:ph type="title"/>
          </p:nvPr>
        </p:nvSpPr>
        <p:spPr>
          <a:xfrm>
            <a:off x="1096553" y="731520"/>
            <a:ext cx="12424516" cy="116454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4"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221722" y="2326702"/>
            <a:ext cx="3710842" cy="192354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4" y="5376442"/>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4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54891" y="2326913"/>
            <a:ext cx="3710842" cy="192979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722" y="5376441"/>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003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90837" y="2321318"/>
            <a:ext cx="3710842" cy="192875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59886" y="5376439"/>
            <a:ext cx="3961181" cy="157300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201599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5839371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79682" y="731520"/>
            <a:ext cx="2741384"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5" y="731520"/>
            <a:ext cx="9500246" cy="621792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62595701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02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786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56526454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120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52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65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33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785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102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42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1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989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4481" y="2113281"/>
            <a:ext cx="11508660" cy="2194576"/>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4307855"/>
            <a:ext cx="11508660" cy="1808465"/>
          </a:xfrm>
        </p:spPr>
        <p:txBody>
          <a:bodyPr anchor="t"/>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0421730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6555" y="2078939"/>
            <a:ext cx="6072596" cy="48705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43471" y="2078940"/>
            <a:ext cx="6077598" cy="487050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1470992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54" y="2081408"/>
            <a:ext cx="6106886" cy="4978523"/>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182" y="2081408"/>
            <a:ext cx="6106886" cy="497852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07046" y="2202305"/>
            <a:ext cx="5851613" cy="653861"/>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07046" y="2856165"/>
            <a:ext cx="5851613"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53960" y="2202305"/>
            <a:ext cx="5874396" cy="653860"/>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53960" y="2856165"/>
            <a:ext cx="5874396"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6502071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8866332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77796186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4448267" cy="2186302"/>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5826760" y="731520"/>
            <a:ext cx="7694309" cy="62179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55" y="2917822"/>
            <a:ext cx="4448267" cy="4031617"/>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8865258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398" y="731520"/>
            <a:ext cx="4300999" cy="6245798"/>
          </a:xfrm>
          <a:prstGeom prst="rect">
            <a:avLst/>
          </a:prstGeom>
        </p:spPr>
      </p:pic>
      <p:sp>
        <p:nvSpPr>
          <p:cNvPr id="2" name="Title 1"/>
          <p:cNvSpPr>
            <a:spLocks noGrp="1"/>
          </p:cNvSpPr>
          <p:nvPr>
            <p:ph type="title"/>
          </p:nvPr>
        </p:nvSpPr>
        <p:spPr>
          <a:xfrm>
            <a:off x="1096555" y="731907"/>
            <a:ext cx="7121939" cy="2195206"/>
          </a:xfrm>
        </p:spPr>
        <p:txBody>
          <a:bodyPr anchor="b">
            <a:noAutofit/>
          </a:bodyPr>
          <a:lstStyle>
            <a:lvl1pPr algn="ct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31062" y="916443"/>
            <a:ext cx="3930901" cy="5895386"/>
          </a:xfr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096555" y="2927113"/>
            <a:ext cx="7121939" cy="4051361"/>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7442870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29"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4" y="731520"/>
            <a:ext cx="12424514" cy="11645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078940"/>
            <a:ext cx="12424514" cy="487050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9/25/2024</a:t>
            </a:fld>
            <a:endParaRPr lang="en-US" dirty="0"/>
          </a:p>
        </p:txBody>
      </p:sp>
      <p:sp>
        <p:nvSpPr>
          <p:cNvPr id="5" name="Footer Placeholder 4"/>
          <p:cNvSpPr>
            <a:spLocks noGrp="1"/>
          </p:cNvSpPr>
          <p:nvPr>
            <p:ph type="ftr" sz="quarter" idx="3"/>
          </p:nvPr>
        </p:nvSpPr>
        <p:spPr>
          <a:xfrm>
            <a:off x="1096555" y="7059931"/>
            <a:ext cx="8007438" cy="438150"/>
          </a:xfrm>
          <a:prstGeom prst="rect">
            <a:avLst/>
          </a:prstGeom>
        </p:spPr>
        <p:txBody>
          <a:bodyPr vert="horz" lIns="91440" tIns="45720" rIns="91440" bIns="45720" rtlCol="0" anchor="ctr"/>
          <a:lstStyle>
            <a:lvl1pPr algn="l">
              <a:defRPr sz="12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extLst>
      <p:ext uri="{BB962C8B-B14F-4D97-AF65-F5344CB8AC3E}">
        <p14:creationId xmlns:p14="http://schemas.microsoft.com/office/powerpoint/2010/main" val="351811082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367200" algn="l" defTabSz="548640" rtl="0" eaLnBrk="1" latinLnBrk="0" hangingPunct="1">
        <a:spcBef>
          <a:spcPct val="20000"/>
        </a:spcBef>
        <a:spcAft>
          <a:spcPts val="72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64000" indent="-324000" algn="l" defTabSz="548640" rtl="0" eaLnBrk="1" latinLnBrk="0" hangingPunct="1">
        <a:spcBef>
          <a:spcPct val="20000"/>
        </a:spcBef>
        <a:spcAft>
          <a:spcPts val="720"/>
        </a:spcAft>
        <a:buClr>
          <a:schemeClr val="tx2"/>
        </a:buClr>
        <a:buSzPct val="70000"/>
        <a:buFont typeface="Wingdings 2" charset="2"/>
        <a:buChar char=""/>
        <a:defRPr sz="21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231200" indent="-259200" algn="l" defTabSz="548640" rtl="0" eaLnBrk="1" latinLnBrk="0" hangingPunct="1">
        <a:spcBef>
          <a:spcPct val="20000"/>
        </a:spcBef>
        <a:spcAft>
          <a:spcPts val="720"/>
        </a:spcAft>
        <a:buClr>
          <a:schemeClr val="tx2"/>
        </a:buClr>
        <a:buSzPct val="70000"/>
        <a:buFont typeface="Wingdings 2" charset="2"/>
        <a:buChar char=""/>
        <a:defRPr sz="192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6632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0088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41752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88216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34680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72744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8.xml" /><Relationship Id="rId4" Type="http://schemas.openxmlformats.org/officeDocument/2006/relationships/image" Target="../media/image7.png" /></Relationships>
</file>

<file path=ppt/slides/_rels/slide10.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10.xml" /><Relationship Id="rId1" Type="http://schemas.openxmlformats.org/officeDocument/2006/relationships/slideLayout" Target="../slideLayouts/slideLayout19.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11.xml" /><Relationship Id="rId1" Type="http://schemas.openxmlformats.org/officeDocument/2006/relationships/slideLayout" Target="../slideLayouts/slideLayout19.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12.xml.rels><?xml version="1.0" encoding="UTF-8" standalone="yes"?>
<Relationships xmlns="http://schemas.openxmlformats.org/package/2006/relationships"><Relationship Id="rId3" Type="http://schemas.openxmlformats.org/officeDocument/2006/relationships/image" Target="../media/image14.png" /><Relationship Id="rId2" Type="http://schemas.microsoft.com/office/2017/06/relationships/model3d" Target="../media/model3d1.glb" /><Relationship Id="rId1" Type="http://schemas.openxmlformats.org/officeDocument/2006/relationships/slideLayout" Target="../slideLayouts/slideLayout20.xml" /><Relationship Id="rId4" Type="http://schemas.openxmlformats.org/officeDocument/2006/relationships/image" Target="../media/image14.png" /></Relationships>
</file>

<file path=ppt/slides/_rels/slide13.xml.rels><?xml version="1.0" encoding="UTF-8" standalone="yes"?>
<Relationships xmlns="http://schemas.openxmlformats.org/package/2006/relationships"><Relationship Id="rId3" Type="http://schemas.openxmlformats.org/officeDocument/2006/relationships/image" Target="../media/image15.png" /><Relationship Id="rId2" Type="http://schemas.microsoft.com/office/2017/06/relationships/model3d" Target="../media/model3d1.glb" /><Relationship Id="rId1" Type="http://schemas.openxmlformats.org/officeDocument/2006/relationships/slideLayout" Target="../slideLayouts/slideLayout20.xml" /><Relationship Id="rId4" Type="http://schemas.openxmlformats.org/officeDocument/2006/relationships/image" Target="../media/image15.png" /></Relationships>
</file>

<file path=ppt/slides/_rels/slide14.xml.rels><?xml version="1.0" encoding="UTF-8" standalone="yes"?>
<Relationships xmlns="http://schemas.openxmlformats.org/package/2006/relationships"><Relationship Id="rId3" Type="http://schemas.openxmlformats.org/officeDocument/2006/relationships/image" Target="../media/image18.png" /><Relationship Id="rId2" Type="http://schemas.microsoft.com/office/2017/06/relationships/model3d" Target="../media/model3d1.glb" /><Relationship Id="rId1" Type="http://schemas.openxmlformats.org/officeDocument/2006/relationships/slideLayout" Target="../slideLayouts/slideLayout20.xml" /><Relationship Id="rId4" Type="http://schemas.openxmlformats.org/officeDocument/2006/relationships/image" Target="../media/image18.png" /></Relationships>
</file>

<file path=ppt/slides/_rels/slide15.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2.xml" /><Relationship Id="rId1" Type="http://schemas.openxmlformats.org/officeDocument/2006/relationships/slideLayout" Target="../slideLayouts/slideLayout21.xml" /></Relationships>
</file>

<file path=ppt/slides/_rels/slide1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3.xml" /><Relationship Id="rId1" Type="http://schemas.openxmlformats.org/officeDocument/2006/relationships/slideLayout" Target="../slideLayouts/slideLayout21.xml" /></Relationships>
</file>

<file path=ppt/slides/_rels/slide17.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4.xml" /><Relationship Id="rId1" Type="http://schemas.openxmlformats.org/officeDocument/2006/relationships/slideLayout" Target="../slideLayouts/slideLayout21.xml" /></Relationships>
</file>

<file path=ppt/slides/_rels/slide18.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5.xml" /><Relationship Id="rId1" Type="http://schemas.openxmlformats.org/officeDocument/2006/relationships/slideLayout" Target="../slideLayouts/slideLayout21.xml" /><Relationship Id="rId4" Type="http://schemas.openxmlformats.org/officeDocument/2006/relationships/hyperlink" Target="https://learn.microsoft.com/en-us/training/browse/?roles=ai-edge-engineer%2Cai-engineer%2Cdata-scientist%2Csolution-architect%2Ctechnology-manager&amp;levels=beginner" TargetMode="External" /></Relationships>
</file>

<file path=ppt/slides/_rels/slide19.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6.xml" /><Relationship Id="rId1" Type="http://schemas.openxmlformats.org/officeDocument/2006/relationships/slideLayout" Target="../slideLayouts/slideLayout21.xml" /></Relationships>
</file>

<file path=ppt/slides/_rels/slide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xml" /><Relationship Id="rId1" Type="http://schemas.openxmlformats.org/officeDocument/2006/relationships/slideLayout" Target="../slideLayouts/slideLayout18.xml" /><Relationship Id="rId4" Type="http://schemas.openxmlformats.org/officeDocument/2006/relationships/image" Target="../media/image7.png" /></Relationships>
</file>

<file path=ppt/slides/_rels/slide20.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7.xml" /><Relationship Id="rId1" Type="http://schemas.openxmlformats.org/officeDocument/2006/relationships/slideLayout" Target="../slideLayouts/slideLayout20.xml" /></Relationships>
</file>

<file path=ppt/slides/_rels/slide2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8.xml" /><Relationship Id="rId1" Type="http://schemas.openxmlformats.org/officeDocument/2006/relationships/slideLayout" Target="../slideLayouts/slideLayout20.xml" /></Relationships>
</file>

<file path=ppt/slides/_rels/slide22.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9.xml" /><Relationship Id="rId1" Type="http://schemas.openxmlformats.org/officeDocument/2006/relationships/slideLayout" Target="../slideLayouts/slideLayout20.xml" /></Relationships>
</file>

<file path=ppt/slides/_rels/slide23.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20.xml" /><Relationship Id="rId1" Type="http://schemas.openxmlformats.org/officeDocument/2006/relationships/slideLayout" Target="../slideLayouts/slideLayout20.xml" /><Relationship Id="rId4" Type="http://schemas.openxmlformats.org/officeDocument/2006/relationships/hyperlink" Target="https://learn.microsoft.com/en-us/training/browse/?roles=ai-edge-engineer%2Cai-engineer%2Cdata-scientist%2Csolution-architect%2Ctechnology-manager&amp;levels=intermediate" TargetMode="External" /></Relationships>
</file>

<file path=ppt/slides/_rels/slide24.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1.xml" /><Relationship Id="rId1" Type="http://schemas.openxmlformats.org/officeDocument/2006/relationships/slideLayout" Target="../slideLayouts/slideLayout22.xml" /></Relationships>
</file>

<file path=ppt/slides/_rels/slide25.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2.xml" /><Relationship Id="rId1" Type="http://schemas.openxmlformats.org/officeDocument/2006/relationships/slideLayout" Target="../slideLayouts/slideLayout22.xml" /></Relationships>
</file>

<file path=ppt/slides/_rels/slide26.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3.xml" /><Relationship Id="rId1" Type="http://schemas.openxmlformats.org/officeDocument/2006/relationships/slideLayout" Target="../slideLayouts/slideLayout22.xml" /></Relationships>
</file>

<file path=ppt/slides/_rels/slide2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4.xml" /><Relationship Id="rId1" Type="http://schemas.openxmlformats.org/officeDocument/2006/relationships/slideLayout" Target="../slideLayouts/slideLayout22.xml" /><Relationship Id="rId4" Type="http://schemas.openxmlformats.org/officeDocument/2006/relationships/hyperlink" Target="https://learn.microsoft.com/en-us/training/browse/?roles=ai-edge-engineer%2Cai-engineer%2Cdata-scientist%2Csolution-architect%2Ctechnology-manager&amp;levels=advanced" TargetMode="External" /></Relationships>
</file>

<file path=ppt/slides/_rels/slide28.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5.xml" /><Relationship Id="rId1" Type="http://schemas.openxmlformats.org/officeDocument/2006/relationships/slideLayout" Target="../slideLayouts/slideLayout22.xml" /></Relationships>
</file>

<file path=ppt/slides/_rels/slide29.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6.xml" /><Relationship Id="rId1" Type="http://schemas.openxmlformats.org/officeDocument/2006/relationships/slideLayout" Target="../slideLayouts/slideLayout23.xml"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xml" /><Relationship Id="rId1" Type="http://schemas.openxmlformats.org/officeDocument/2006/relationships/slideLayout" Target="../slideLayouts/slideLayout18.xml" /><Relationship Id="rId4" Type="http://schemas.openxmlformats.org/officeDocument/2006/relationships/image" Target="../media/image7.png" /></Relationships>
</file>

<file path=ppt/slides/_rels/slide30.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7.xml" /><Relationship Id="rId1" Type="http://schemas.openxmlformats.org/officeDocument/2006/relationships/slideLayout" Target="../slideLayouts/slideLayout23.xml" /></Relationships>
</file>

<file path=ppt/slides/_rels/slide31.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8.xml" /><Relationship Id="rId1" Type="http://schemas.openxmlformats.org/officeDocument/2006/relationships/slideLayout" Target="../slideLayouts/slideLayout23.xml" /></Relationships>
</file>

<file path=ppt/slides/_rels/slide32.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9.xml" /><Relationship Id="rId1" Type="http://schemas.openxmlformats.org/officeDocument/2006/relationships/slideLayout" Target="../slideLayouts/slideLayout23.xml" /></Relationships>
</file>

<file path=ppt/slides/_rels/slide33.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30.xml" /><Relationship Id="rId1" Type="http://schemas.openxmlformats.org/officeDocument/2006/relationships/slideLayout" Target="../slideLayouts/slideLayout23.xml" /></Relationships>
</file>

<file path=ppt/slides/_rels/slide34.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31.xml" /><Relationship Id="rId1" Type="http://schemas.openxmlformats.org/officeDocument/2006/relationships/slideLayout" Target="../slideLayouts/slideLayout23.xml" /><Relationship Id="rId4" Type="http://schemas.openxmlformats.org/officeDocument/2006/relationships/hyperlink" Target="https://learn.microsoft.com/en-us/training/browse/?roles=ai-engineer" TargetMode="External" /></Relationships>
</file>

<file path=ppt/slides/_rels/slide35.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32.xml" /><Relationship Id="rId1" Type="http://schemas.openxmlformats.org/officeDocument/2006/relationships/slideLayout" Target="../slideLayouts/slideLayout23.xml" /></Relationships>
</file>

<file path=ppt/slides/_rels/slide3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33.xml" /><Relationship Id="rId1" Type="http://schemas.openxmlformats.org/officeDocument/2006/relationships/slideLayout" Target="../slideLayouts/slideLayout24.xml" /></Relationships>
</file>

<file path=ppt/slides/_rels/slide37.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34.xml" /><Relationship Id="rId1" Type="http://schemas.openxmlformats.org/officeDocument/2006/relationships/slideLayout" Target="../slideLayouts/slideLayout24.xml" /></Relationships>
</file>

<file path=ppt/slides/_rels/slide38.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35.xml" /><Relationship Id="rId1" Type="http://schemas.openxmlformats.org/officeDocument/2006/relationships/slideLayout" Target="../slideLayouts/slideLayout24.xml" /></Relationships>
</file>

<file path=ppt/slides/_rels/slide3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36.xml" /><Relationship Id="rId1" Type="http://schemas.openxmlformats.org/officeDocument/2006/relationships/slideLayout" Target="../slideLayouts/slideLayout24.xml" /></Relationships>
</file>

<file path=ppt/slides/_rels/slide4.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4.xml" /><Relationship Id="rId1" Type="http://schemas.openxmlformats.org/officeDocument/2006/relationships/slideLayout" Target="../slideLayouts/slideLayout19.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40.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37.xml" /><Relationship Id="rId1" Type="http://schemas.openxmlformats.org/officeDocument/2006/relationships/slideLayout" Target="../slideLayouts/slideLayout24.xml" /></Relationships>
</file>

<file path=ppt/slides/_rels/slide41.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38.xml" /><Relationship Id="rId1" Type="http://schemas.openxmlformats.org/officeDocument/2006/relationships/slideLayout" Target="../slideLayouts/slideLayout24.xml" /><Relationship Id="rId4" Type="http://schemas.openxmlformats.org/officeDocument/2006/relationships/hyperlink" Target="https://learn.microsoft.com/en-us/training/browse/?roles=data-scientist" TargetMode="External" /></Relationships>
</file>

<file path=ppt/slides/_rels/slide42.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39.xml" /><Relationship Id="rId1" Type="http://schemas.openxmlformats.org/officeDocument/2006/relationships/slideLayout" Target="../slideLayouts/slideLayout25.xml" /></Relationships>
</file>

<file path=ppt/slides/_rels/slide4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40.xml" /><Relationship Id="rId1" Type="http://schemas.openxmlformats.org/officeDocument/2006/relationships/slideLayout" Target="../slideLayouts/slideLayout25.xml" /></Relationships>
</file>

<file path=ppt/slides/_rels/slide44.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41.xml" /><Relationship Id="rId1" Type="http://schemas.openxmlformats.org/officeDocument/2006/relationships/slideLayout" Target="../slideLayouts/slideLayout25.xml" /></Relationships>
</file>

<file path=ppt/slides/_rels/slide45.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42.xml" /><Relationship Id="rId1" Type="http://schemas.openxmlformats.org/officeDocument/2006/relationships/slideLayout" Target="../slideLayouts/slideLayout25.xml" /></Relationships>
</file>

<file path=ppt/slides/_rels/slide46.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43.xml" /><Relationship Id="rId1" Type="http://schemas.openxmlformats.org/officeDocument/2006/relationships/slideLayout" Target="../slideLayouts/slideLayout25.xml" /></Relationships>
</file>

<file path=ppt/slides/_rels/slide47.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44.xml" /><Relationship Id="rId1" Type="http://schemas.openxmlformats.org/officeDocument/2006/relationships/slideLayout" Target="../slideLayouts/slideLayout25.xml" /><Relationship Id="rId4" Type="http://schemas.openxmlformats.org/officeDocument/2006/relationships/hyperlink" Target="https://learn.microsoft.com/en-us/training/browse/?roles=solution-architect" TargetMode="External" /></Relationships>
</file>

<file path=ppt/slides/_rels/slide4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45.xml" /><Relationship Id="rId1" Type="http://schemas.openxmlformats.org/officeDocument/2006/relationships/slideLayout" Target="../slideLayouts/slideLayout26.xml" /></Relationships>
</file>

<file path=ppt/slides/_rels/slide49.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46.xml" /><Relationship Id="rId1" Type="http://schemas.openxmlformats.org/officeDocument/2006/relationships/slideLayout" Target="../slideLayouts/slideLayout26.xml" /></Relationships>
</file>

<file path=ppt/slides/_rels/slide5.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5.xml" /><Relationship Id="rId1" Type="http://schemas.openxmlformats.org/officeDocument/2006/relationships/slideLayout" Target="../slideLayouts/slideLayout19.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50.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47.xml" /><Relationship Id="rId1" Type="http://schemas.openxmlformats.org/officeDocument/2006/relationships/slideLayout" Target="../slideLayouts/slideLayout26.xml" /></Relationships>
</file>

<file path=ppt/slides/_rels/slide51.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48.xml" /><Relationship Id="rId1" Type="http://schemas.openxmlformats.org/officeDocument/2006/relationships/slideLayout" Target="../slideLayouts/slideLayout26.xml" /></Relationships>
</file>

<file path=ppt/slides/_rels/slide5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49.xml" /><Relationship Id="rId1" Type="http://schemas.openxmlformats.org/officeDocument/2006/relationships/slideLayout" Target="../slideLayouts/slideLayout26.xml" /></Relationships>
</file>

<file path=ppt/slides/_rels/slide53.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50.xml" /><Relationship Id="rId1" Type="http://schemas.openxmlformats.org/officeDocument/2006/relationships/slideLayout" Target="../slideLayouts/slideLayout26.xml" /><Relationship Id="rId4" Type="http://schemas.openxmlformats.org/officeDocument/2006/relationships/hyperlink" Target="https://learn.microsoft.com/en-us/training/browse/?roles=technology-manager" TargetMode="External" /></Relationships>
</file>

<file path=ppt/slides/_rels/slide54.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51.xml" /><Relationship Id="rId1" Type="http://schemas.openxmlformats.org/officeDocument/2006/relationships/slideLayout" Target="../slideLayouts/slideLayout27.xml" /></Relationships>
</file>

<file path=ppt/slides/_rels/slide55.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52.xml" /><Relationship Id="rId1" Type="http://schemas.openxmlformats.org/officeDocument/2006/relationships/slideLayout" Target="../slideLayouts/slideLayout27.xml" /></Relationships>
</file>

<file path=ppt/slides/_rels/slide56.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53.xml" /><Relationship Id="rId1" Type="http://schemas.openxmlformats.org/officeDocument/2006/relationships/slideLayout" Target="../slideLayouts/slideLayout27.xml" /></Relationships>
</file>

<file path=ppt/slides/_rels/slide57.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54.xml" /><Relationship Id="rId1" Type="http://schemas.openxmlformats.org/officeDocument/2006/relationships/slideLayout" Target="../slideLayouts/slideLayout27.xml" /></Relationships>
</file>

<file path=ppt/slides/_rels/slide58.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55.xml" /><Relationship Id="rId1" Type="http://schemas.openxmlformats.org/officeDocument/2006/relationships/slideLayout" Target="../slideLayouts/slideLayout27.xml" /></Relationships>
</file>

<file path=ppt/slides/_rels/slide59.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56.xml" /><Relationship Id="rId1" Type="http://schemas.openxmlformats.org/officeDocument/2006/relationships/slideLayout" Target="../slideLayouts/slideLayout27.xml" /><Relationship Id="rId4" Type="http://schemas.openxmlformats.org/officeDocument/2006/relationships/hyperlink" Target="https://learn.microsoft.com/en-us/training/browse/?roles=ai-edge-engineer" TargetMode="External"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6.xml" /><Relationship Id="rId1" Type="http://schemas.openxmlformats.org/officeDocument/2006/relationships/slideLayout" Target="../slideLayouts/slideLayout19.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60.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57.xml" /><Relationship Id="rId1" Type="http://schemas.openxmlformats.org/officeDocument/2006/relationships/slideLayout" Target="../slideLayouts/slideLayout28.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 /></Relationships>
</file>

<file path=ppt/slides/_rels/slide62.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28.xml" /></Relationships>
</file>

<file path=ppt/slides/_rels/slide63.xml.rels><?xml version="1.0" encoding="UTF-8" standalone="yes"?>
<Relationships xmlns="http://schemas.openxmlformats.org/package/2006/relationships"><Relationship Id="rId2" Type="http://schemas.openxmlformats.org/officeDocument/2006/relationships/chart" Target="../charts/chart2.xml" /><Relationship Id="rId1" Type="http://schemas.openxmlformats.org/officeDocument/2006/relationships/slideLayout" Target="../slideLayouts/slideLayout28.xml" /></Relationships>
</file>

<file path=ppt/slides/_rels/slide64.xml.rels><?xml version="1.0" encoding="UTF-8" standalone="yes"?>
<Relationships xmlns="http://schemas.openxmlformats.org/package/2006/relationships"><Relationship Id="rId3" Type="http://schemas.openxmlformats.org/officeDocument/2006/relationships/hyperlink" Target="https://www.pngall.com/thank-you-png/" TargetMode="External" /><Relationship Id="rId2" Type="http://schemas.openxmlformats.org/officeDocument/2006/relationships/image" Target="../media/image28.png" /><Relationship Id="rId1" Type="http://schemas.openxmlformats.org/officeDocument/2006/relationships/slideLayout" Target="../slideLayouts/slideLayout28.xm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7.xml" /><Relationship Id="rId1" Type="http://schemas.openxmlformats.org/officeDocument/2006/relationships/slideLayout" Target="../slideLayouts/slideLayout19.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8.xml" /><Relationship Id="rId1" Type="http://schemas.openxmlformats.org/officeDocument/2006/relationships/slideLayout" Target="../slideLayouts/slideLayout19.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notesSlide" Target="../notesSlides/notesSlide9.xml" /><Relationship Id="rId1" Type="http://schemas.openxmlformats.org/officeDocument/2006/relationships/slideLayout" Target="../slideLayouts/slideLayout19.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3415487" y="-7198184"/>
            <a:ext cx="4931093" cy="4931093"/>
          </a:xfrm>
          <a:prstGeom prst="rect">
            <a:avLst/>
          </a:prstGeom>
        </p:spPr>
      </p:pic>
      <p:sp>
        <p:nvSpPr>
          <p:cNvPr id="4" name="Text 0"/>
          <p:cNvSpPr/>
          <p:nvPr/>
        </p:nvSpPr>
        <p:spPr>
          <a:xfrm>
            <a:off x="-4991436" y="-6099951"/>
            <a:ext cx="7588806" cy="3832860"/>
          </a:xfrm>
          <a:prstGeom prst="rect">
            <a:avLst/>
          </a:prstGeom>
          <a:noFill/>
          <a:ln/>
        </p:spPr>
        <p:txBody>
          <a:bodyPr wrap="square" lIns="0" tIns="0" rIns="0" bIns="0" rtlCol="0" anchor="t"/>
          <a:lstStyle/>
          <a:p>
            <a:pPr marL="0" indent="0">
              <a:lnSpc>
                <a:spcPts val="7500"/>
              </a:lnSpc>
              <a:buNone/>
            </a:pPr>
            <a:r>
              <a:rPr lang="en-US" sz="6000" dirty="0">
                <a:solidFill>
                  <a:srgbClr val="F2F0F4"/>
                </a:solidFill>
                <a:latin typeface="Montserrat" pitchFamily="34" charset="0"/>
                <a:ea typeface="Montserrat" pitchFamily="34" charset="-122"/>
                <a:cs typeface="Montserrat" pitchFamily="34" charset="-120"/>
              </a:rPr>
              <a:t>High-Paying Jobs in Tech: A Comprehensive Guide</a:t>
            </a:r>
            <a:endParaRPr lang="en-US" sz="6000" dirty="0"/>
          </a:p>
        </p:txBody>
      </p:sp>
      <p:sp>
        <p:nvSpPr>
          <p:cNvPr id="5" name="Text 1"/>
          <p:cNvSpPr/>
          <p:nvPr/>
        </p:nvSpPr>
        <p:spPr>
          <a:xfrm>
            <a:off x="777597" y="8229600"/>
            <a:ext cx="7588806" cy="2487811"/>
          </a:xfrm>
          <a:prstGeom prst="rect">
            <a:avLst/>
          </a:prstGeom>
          <a:noFill/>
          <a:ln/>
        </p:spPr>
        <p:txBody>
          <a:bodyPr wrap="square" lIns="0" tIns="0" rIns="0" bIns="0" rtlCol="0" anchor="t"/>
          <a:lstStyle/>
          <a:p>
            <a:pPr marL="0" indent="0">
              <a:lnSpc>
                <a:spcPts val="2750"/>
              </a:lnSpc>
              <a:buNone/>
            </a:pPr>
            <a:r>
              <a:rPr lang="en-US" sz="1700" dirty="0">
                <a:solidFill>
                  <a:srgbClr val="DCD7E5"/>
                </a:solidFill>
                <a:latin typeface="Heebo" pitchFamily="34" charset="0"/>
                <a:ea typeface="Heebo" pitchFamily="34" charset="-122"/>
                <a:cs typeface="Heebo" pitchFamily="34" charset="-120"/>
              </a:rPr>
              <a:t>The technology sector is a hotbed of opportunity, with numerous high-paying jobs available across various fields. From AI to data science, the demand for skilled professionals continues to surge, driving salaries and career prospects upward. This guide will explore the top high-paying tech roles, providing insights into their responsibilities, required skills, and career paths. We will delve into the average salaries, market demand, and the best approaches to achieve your career aspirations.</a:t>
            </a:r>
            <a:endParaRPr lang="en-US" sz="1700" dirty="0"/>
          </a:p>
        </p:txBody>
      </p:sp>
      <p:sp>
        <p:nvSpPr>
          <p:cNvPr id="6" name="TextBox 5">
            <a:extLst>
              <a:ext uri="{FF2B5EF4-FFF2-40B4-BE49-F238E27FC236}">
                <a16:creationId xmlns:a16="http://schemas.microsoft.com/office/drawing/2014/main" id="{C7D28527-CAB5-44FA-71D3-0950CEE86875}"/>
              </a:ext>
            </a:extLst>
          </p:cNvPr>
          <p:cNvSpPr txBox="1"/>
          <p:nvPr/>
        </p:nvSpPr>
        <p:spPr>
          <a:xfrm>
            <a:off x="8552024" y="7121604"/>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56425" y="385762"/>
            <a:ext cx="9917549"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Top Tech Jobs and Their Salaries</a:t>
            </a:r>
            <a:endParaRPr lang="en-US" sz="4850" dirty="0"/>
          </a:p>
        </p:txBody>
      </p:sp>
      <p:pic>
        <p:nvPicPr>
          <p:cNvPr id="3" name="Image 0" descr="preencoded.png"/>
          <p:cNvPicPr>
            <a:picLocks noChangeAspect="1"/>
          </p:cNvPicPr>
          <p:nvPr/>
        </p:nvPicPr>
        <p:blipFill>
          <a:blip r:embed="rId3"/>
          <a:stretch>
            <a:fillRect/>
          </a:stretch>
        </p:blipFill>
        <p:spPr>
          <a:xfrm>
            <a:off x="1126272" y="1958578"/>
            <a:ext cx="617220" cy="617220"/>
          </a:xfrm>
          <a:prstGeom prst="rect">
            <a:avLst/>
          </a:prstGeom>
        </p:spPr>
      </p:pic>
      <p:sp>
        <p:nvSpPr>
          <p:cNvPr id="4" name="Text 1"/>
          <p:cNvSpPr/>
          <p:nvPr/>
        </p:nvSpPr>
        <p:spPr>
          <a:xfrm>
            <a:off x="1126272" y="2693076"/>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Engineer</a:t>
            </a:r>
            <a:endParaRPr lang="en-US" sz="2400" dirty="0"/>
          </a:p>
        </p:txBody>
      </p:sp>
      <p:sp>
        <p:nvSpPr>
          <p:cNvPr id="5" name="Text 2"/>
          <p:cNvSpPr/>
          <p:nvPr/>
        </p:nvSpPr>
        <p:spPr>
          <a:xfrm>
            <a:off x="1126272" y="3177541"/>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₹12-25 lakh per annum</a:t>
            </a:r>
            <a:endParaRPr lang="en-US" sz="1900" dirty="0"/>
          </a:p>
        </p:txBody>
      </p:sp>
      <p:pic>
        <p:nvPicPr>
          <p:cNvPr id="6" name="Image 1" descr="preencoded.png"/>
          <p:cNvPicPr>
            <a:picLocks noChangeAspect="1"/>
          </p:cNvPicPr>
          <p:nvPr/>
        </p:nvPicPr>
        <p:blipFill>
          <a:blip r:embed="rId4"/>
          <a:stretch>
            <a:fillRect/>
          </a:stretch>
        </p:blipFill>
        <p:spPr>
          <a:xfrm>
            <a:off x="6060341" y="1891400"/>
            <a:ext cx="617220" cy="617220"/>
          </a:xfrm>
          <a:prstGeom prst="rect">
            <a:avLst/>
          </a:prstGeom>
        </p:spPr>
      </p:pic>
      <p:sp>
        <p:nvSpPr>
          <p:cNvPr id="7" name="Text 3"/>
          <p:cNvSpPr/>
          <p:nvPr/>
        </p:nvSpPr>
        <p:spPr>
          <a:xfrm>
            <a:off x="6060341" y="2677182"/>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Data Scientist</a:t>
            </a:r>
            <a:endParaRPr lang="en-US" sz="2400" dirty="0"/>
          </a:p>
        </p:txBody>
      </p:sp>
      <p:sp>
        <p:nvSpPr>
          <p:cNvPr id="8" name="Text 4"/>
          <p:cNvSpPr/>
          <p:nvPr/>
        </p:nvSpPr>
        <p:spPr>
          <a:xfrm>
            <a:off x="6060341" y="3151886"/>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₹10-25 lakh per annum</a:t>
            </a:r>
            <a:endParaRPr lang="en-US" sz="1900" dirty="0"/>
          </a:p>
        </p:txBody>
      </p:sp>
      <p:pic>
        <p:nvPicPr>
          <p:cNvPr id="9" name="Image 2" descr="preencoded.png"/>
          <p:cNvPicPr>
            <a:picLocks noChangeAspect="1"/>
          </p:cNvPicPr>
          <p:nvPr/>
        </p:nvPicPr>
        <p:blipFill>
          <a:blip r:embed="rId5"/>
          <a:stretch>
            <a:fillRect/>
          </a:stretch>
        </p:blipFill>
        <p:spPr>
          <a:xfrm>
            <a:off x="11240333" y="1754327"/>
            <a:ext cx="617220" cy="617220"/>
          </a:xfrm>
          <a:prstGeom prst="rect">
            <a:avLst/>
          </a:prstGeom>
        </p:spPr>
      </p:pic>
      <p:sp>
        <p:nvSpPr>
          <p:cNvPr id="10" name="Text 5"/>
          <p:cNvSpPr/>
          <p:nvPr/>
        </p:nvSpPr>
        <p:spPr>
          <a:xfrm>
            <a:off x="10994410" y="2643664"/>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Solutions Architect</a:t>
            </a:r>
            <a:endParaRPr lang="en-US" sz="2400" dirty="0"/>
          </a:p>
        </p:txBody>
      </p:sp>
      <p:sp>
        <p:nvSpPr>
          <p:cNvPr id="11" name="Text 6"/>
          <p:cNvSpPr/>
          <p:nvPr/>
        </p:nvSpPr>
        <p:spPr>
          <a:xfrm>
            <a:off x="10994410" y="3177541"/>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2" name="Image 3" descr="preencoded.png"/>
          <p:cNvPicPr>
            <a:picLocks noChangeAspect="1"/>
          </p:cNvPicPr>
          <p:nvPr/>
        </p:nvPicPr>
        <p:blipFill>
          <a:blip r:embed="rId6"/>
          <a:stretch>
            <a:fillRect/>
          </a:stretch>
        </p:blipFill>
        <p:spPr>
          <a:xfrm>
            <a:off x="8699599" y="4612485"/>
            <a:ext cx="617220" cy="617220"/>
          </a:xfrm>
          <a:prstGeom prst="rect">
            <a:avLst/>
          </a:prstGeom>
        </p:spPr>
      </p:pic>
      <p:sp>
        <p:nvSpPr>
          <p:cNvPr id="13" name="Text 7"/>
          <p:cNvSpPr/>
          <p:nvPr/>
        </p:nvSpPr>
        <p:spPr>
          <a:xfrm>
            <a:off x="8601075" y="5476521"/>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Technology Manager</a:t>
            </a:r>
            <a:endParaRPr lang="en-US" sz="2400" dirty="0"/>
          </a:p>
        </p:txBody>
      </p:sp>
      <p:sp>
        <p:nvSpPr>
          <p:cNvPr id="14" name="Text 8"/>
          <p:cNvSpPr/>
          <p:nvPr/>
        </p:nvSpPr>
        <p:spPr>
          <a:xfrm>
            <a:off x="8601075" y="6396160"/>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5" name="Image 4" descr="preencoded.png"/>
          <p:cNvPicPr>
            <a:picLocks noChangeAspect="1"/>
          </p:cNvPicPr>
          <p:nvPr/>
        </p:nvPicPr>
        <p:blipFill>
          <a:blip r:embed="rId7"/>
          <a:stretch>
            <a:fillRect/>
          </a:stretch>
        </p:blipFill>
        <p:spPr>
          <a:xfrm>
            <a:off x="3969187" y="4671125"/>
            <a:ext cx="617220" cy="617220"/>
          </a:xfrm>
          <a:prstGeom prst="rect">
            <a:avLst/>
          </a:prstGeom>
        </p:spPr>
      </p:pic>
      <p:sp>
        <p:nvSpPr>
          <p:cNvPr id="16" name="Text 9"/>
          <p:cNvSpPr/>
          <p:nvPr/>
        </p:nvSpPr>
        <p:spPr>
          <a:xfrm>
            <a:off x="3112473" y="5467233"/>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Edge Engineer</a:t>
            </a:r>
            <a:endParaRPr lang="en-US" sz="2400" dirty="0"/>
          </a:p>
        </p:txBody>
      </p:sp>
      <p:sp>
        <p:nvSpPr>
          <p:cNvPr id="17" name="Text 10"/>
          <p:cNvSpPr/>
          <p:nvPr/>
        </p:nvSpPr>
        <p:spPr>
          <a:xfrm>
            <a:off x="3112473" y="6001110"/>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₹12-22 lakh per annum</a:t>
            </a:r>
            <a:endParaRPr lang="en-US" sz="1900" dirty="0"/>
          </a:p>
        </p:txBody>
      </p:sp>
      <p:sp>
        <p:nvSpPr>
          <p:cNvPr id="19" name="TextBox 18">
            <a:extLst>
              <a:ext uri="{FF2B5EF4-FFF2-40B4-BE49-F238E27FC236}">
                <a16:creationId xmlns:a16="http://schemas.microsoft.com/office/drawing/2014/main" id="{CEF5A1D7-8F1D-6131-AC3A-C781BBE66034}"/>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68528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730925"/>
            <a:ext cx="9917549"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Top Tech Jobs and Their Salaries</a:t>
            </a:r>
            <a:endParaRPr lang="en-US" sz="4850" dirty="0"/>
          </a:p>
        </p:txBody>
      </p:sp>
      <p:pic>
        <p:nvPicPr>
          <p:cNvPr id="3" name="Image 0" descr="preencoded.png"/>
          <p:cNvPicPr>
            <a:picLocks noChangeAspect="1"/>
          </p:cNvPicPr>
          <p:nvPr/>
        </p:nvPicPr>
        <p:blipFill>
          <a:blip r:embed="rId3"/>
          <a:stretch>
            <a:fillRect/>
          </a:stretch>
        </p:blipFill>
        <p:spPr>
          <a:xfrm>
            <a:off x="864037" y="1996202"/>
            <a:ext cx="617220" cy="617220"/>
          </a:xfrm>
          <a:prstGeom prst="rect">
            <a:avLst/>
          </a:prstGeom>
        </p:spPr>
      </p:pic>
      <p:sp>
        <p:nvSpPr>
          <p:cNvPr id="4" name="Text 1"/>
          <p:cNvSpPr/>
          <p:nvPr/>
        </p:nvSpPr>
        <p:spPr>
          <a:xfrm>
            <a:off x="864037" y="286023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Engineer</a:t>
            </a:r>
            <a:endParaRPr lang="en-US" sz="2400" dirty="0"/>
          </a:p>
        </p:txBody>
      </p:sp>
      <p:sp>
        <p:nvSpPr>
          <p:cNvPr id="5" name="Text 2"/>
          <p:cNvSpPr/>
          <p:nvPr/>
        </p:nvSpPr>
        <p:spPr>
          <a:xfrm>
            <a:off x="864037" y="339411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₹12-25 lakh per annum</a:t>
            </a:r>
            <a:endParaRPr lang="en-US" sz="1900" dirty="0"/>
          </a:p>
        </p:txBody>
      </p:sp>
      <p:pic>
        <p:nvPicPr>
          <p:cNvPr id="6" name="Image 1" descr="preencoded.png"/>
          <p:cNvPicPr>
            <a:picLocks noChangeAspect="1"/>
          </p:cNvPicPr>
          <p:nvPr/>
        </p:nvPicPr>
        <p:blipFill>
          <a:blip r:embed="rId4"/>
          <a:stretch>
            <a:fillRect/>
          </a:stretch>
        </p:blipFill>
        <p:spPr>
          <a:xfrm>
            <a:off x="4182189" y="1996202"/>
            <a:ext cx="617220" cy="617220"/>
          </a:xfrm>
          <a:prstGeom prst="rect">
            <a:avLst/>
          </a:prstGeom>
        </p:spPr>
      </p:pic>
      <p:sp>
        <p:nvSpPr>
          <p:cNvPr id="7" name="Text 3"/>
          <p:cNvSpPr/>
          <p:nvPr/>
        </p:nvSpPr>
        <p:spPr>
          <a:xfrm>
            <a:off x="4182189" y="286023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Data Scientist</a:t>
            </a:r>
            <a:endParaRPr lang="en-US" sz="2400" dirty="0"/>
          </a:p>
        </p:txBody>
      </p:sp>
      <p:sp>
        <p:nvSpPr>
          <p:cNvPr id="8" name="Text 4"/>
          <p:cNvSpPr/>
          <p:nvPr/>
        </p:nvSpPr>
        <p:spPr>
          <a:xfrm>
            <a:off x="4182189" y="339411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₹10-25 lakh per annum</a:t>
            </a:r>
            <a:endParaRPr lang="en-US" sz="1900" dirty="0"/>
          </a:p>
        </p:txBody>
      </p:sp>
      <p:pic>
        <p:nvPicPr>
          <p:cNvPr id="9" name="Image 2" descr="preencoded.png"/>
          <p:cNvPicPr>
            <a:picLocks noChangeAspect="1"/>
          </p:cNvPicPr>
          <p:nvPr/>
        </p:nvPicPr>
        <p:blipFill>
          <a:blip r:embed="rId5"/>
          <a:stretch>
            <a:fillRect/>
          </a:stretch>
        </p:blipFill>
        <p:spPr>
          <a:xfrm>
            <a:off x="7500342" y="1996202"/>
            <a:ext cx="617220" cy="617220"/>
          </a:xfrm>
          <a:prstGeom prst="rect">
            <a:avLst/>
          </a:prstGeom>
        </p:spPr>
      </p:pic>
      <p:sp>
        <p:nvSpPr>
          <p:cNvPr id="10" name="Text 5"/>
          <p:cNvSpPr/>
          <p:nvPr/>
        </p:nvSpPr>
        <p:spPr>
          <a:xfrm>
            <a:off x="7500342" y="286023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Solutions Architect</a:t>
            </a:r>
            <a:endParaRPr lang="en-US" sz="2400" dirty="0"/>
          </a:p>
        </p:txBody>
      </p:sp>
      <p:sp>
        <p:nvSpPr>
          <p:cNvPr id="11" name="Text 6"/>
          <p:cNvSpPr/>
          <p:nvPr/>
        </p:nvSpPr>
        <p:spPr>
          <a:xfrm>
            <a:off x="7500342" y="339411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2" name="Image 3" descr="preencoded.png"/>
          <p:cNvPicPr>
            <a:picLocks noChangeAspect="1"/>
          </p:cNvPicPr>
          <p:nvPr/>
        </p:nvPicPr>
        <p:blipFill>
          <a:blip r:embed="rId6"/>
          <a:stretch>
            <a:fillRect/>
          </a:stretch>
        </p:blipFill>
        <p:spPr>
          <a:xfrm>
            <a:off x="10818495" y="1996202"/>
            <a:ext cx="617220" cy="617220"/>
          </a:xfrm>
          <a:prstGeom prst="rect">
            <a:avLst/>
          </a:prstGeom>
        </p:spPr>
      </p:pic>
      <p:sp>
        <p:nvSpPr>
          <p:cNvPr id="13" name="Text 7"/>
          <p:cNvSpPr/>
          <p:nvPr/>
        </p:nvSpPr>
        <p:spPr>
          <a:xfrm>
            <a:off x="10818495" y="2860238"/>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Technology Manager</a:t>
            </a:r>
            <a:endParaRPr lang="en-US" sz="2400" dirty="0"/>
          </a:p>
        </p:txBody>
      </p:sp>
      <p:sp>
        <p:nvSpPr>
          <p:cNvPr id="14" name="Text 8"/>
          <p:cNvSpPr/>
          <p:nvPr/>
        </p:nvSpPr>
        <p:spPr>
          <a:xfrm>
            <a:off x="10818495" y="3779877"/>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5" name="Image 4" descr="preencoded.png"/>
          <p:cNvPicPr>
            <a:picLocks noChangeAspect="1"/>
          </p:cNvPicPr>
          <p:nvPr/>
        </p:nvPicPr>
        <p:blipFill>
          <a:blip r:embed="rId7"/>
          <a:stretch>
            <a:fillRect/>
          </a:stretch>
        </p:blipFill>
        <p:spPr>
          <a:xfrm>
            <a:off x="864037" y="5310545"/>
            <a:ext cx="617220" cy="617220"/>
          </a:xfrm>
          <a:prstGeom prst="rect">
            <a:avLst/>
          </a:prstGeom>
        </p:spPr>
      </p:pic>
      <p:sp>
        <p:nvSpPr>
          <p:cNvPr id="16" name="Text 9"/>
          <p:cNvSpPr/>
          <p:nvPr/>
        </p:nvSpPr>
        <p:spPr>
          <a:xfrm>
            <a:off x="864037" y="6174581"/>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Edge Engineer</a:t>
            </a:r>
            <a:endParaRPr lang="en-US" sz="2400" dirty="0"/>
          </a:p>
        </p:txBody>
      </p:sp>
      <p:sp>
        <p:nvSpPr>
          <p:cNvPr id="17" name="Text 10"/>
          <p:cNvSpPr/>
          <p:nvPr/>
        </p:nvSpPr>
        <p:spPr>
          <a:xfrm>
            <a:off x="864037" y="6708458"/>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₹12-22 lakh per annum</a:t>
            </a:r>
            <a:endParaRPr lang="en-US" sz="1900" dirty="0"/>
          </a:p>
        </p:txBody>
      </p:sp>
      <p:sp>
        <p:nvSpPr>
          <p:cNvPr id="19" name="TextBox 18">
            <a:extLst>
              <a:ext uri="{FF2B5EF4-FFF2-40B4-BE49-F238E27FC236}">
                <a16:creationId xmlns:a16="http://schemas.microsoft.com/office/drawing/2014/main" id="{1546F49E-4374-EB63-D3EA-9A11A1E82A11}"/>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414163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2" name="3D Model 1" descr="Office Computer">
                <a:extLst>
                  <a:ext uri="{FF2B5EF4-FFF2-40B4-BE49-F238E27FC236}">
                    <a16:creationId xmlns:a16="http://schemas.microsoft.com/office/drawing/2014/main" id="{67959350-50AF-3A9B-D940-C231CBE00886}"/>
                  </a:ext>
                </a:extLst>
              </p:cNvPr>
              <p:cNvGraphicFramePr>
                <a:graphicFrameLocks noChangeAspect="1"/>
              </p:cNvGraphicFramePr>
              <p:nvPr>
                <p:extLst>
                  <p:ext uri="{D42A27DB-BD31-4B8C-83A1-F6EECF244321}">
                    <p14:modId xmlns:p14="http://schemas.microsoft.com/office/powerpoint/2010/main" val="1916256710"/>
                  </p:ext>
                </p:extLst>
              </p:nvPr>
            </p:nvGraphicFramePr>
            <p:xfrm>
              <a:off x="4794285" y="-4806630"/>
              <a:ext cx="5041828" cy="4337875"/>
            </p:xfrm>
            <a:graphic>
              <a:graphicData uri="http://schemas.microsoft.com/office/drawing/2017/model3d">
                <am3d:model3d r:embed="rId2">
                  <am3d:spPr>
                    <a:xfrm>
                      <a:off x="0" y="0"/>
                      <a:ext cx="5041828" cy="4337875"/>
                    </a:xfrm>
                    <a:prstGeom prst="rect">
                      <a:avLst/>
                    </a:prstGeom>
                  </am3d:spPr>
                  <am3d:camera>
                    <am3d:pos x="0" y="0" z="67306151"/>
                    <am3d:up dx="0" dy="36000000" dz="0"/>
                    <am3d:lookAt x="0" y="0" z="0"/>
                    <am3d:perspective fov="2700000"/>
                  </am3d:camera>
                  <am3d:trans>
                    <am3d:meterPerModelUnit n="10567202" d="1000000"/>
                    <am3d:preTrans dx="0" dy="-11872941" dz="0"/>
                    <am3d:scale>
                      <am3d:sx n="1000000" d="1000000"/>
                      <am3d:sy n="1000000" d="1000000"/>
                      <am3d:sz n="1000000" d="1000000"/>
                    </am3d:scale>
                    <am3d:rot ax="-3641028" ay="-1865591" az="2556215"/>
                    <am3d:postTrans dx="0" dy="0" dz="0"/>
                  </am3d:trans>
                  <am3d:raster rName="Office3DRenderer" rVer="16.0.8326">
                    <am3d:blip r:embed="rId3"/>
                  </am3d:raster>
                  <am3d:objViewport viewportSz="64307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Office Computer">
                <a:extLst>
                  <a:ext uri="{FF2B5EF4-FFF2-40B4-BE49-F238E27FC236}">
                    <a16:creationId xmlns:a16="http://schemas.microsoft.com/office/drawing/2014/main" id="{67959350-50AF-3A9B-D940-C231CBE00886}"/>
                  </a:ext>
                </a:extLst>
              </p:cNvPr>
              <p:cNvPicPr>
                <a:picLocks noGrp="1" noRot="1" noChangeAspect="1" noMove="1" noResize="1" noEditPoints="1" noAdjustHandles="1" noChangeArrowheads="1" noChangeShapeType="1" noCrop="1"/>
              </p:cNvPicPr>
              <p:nvPr/>
            </p:nvPicPr>
            <p:blipFill>
              <a:blip r:embed="rId4"/>
              <a:stretch>
                <a:fillRect/>
              </a:stretch>
            </p:blipFill>
            <p:spPr>
              <a:xfrm>
                <a:off x="4794285" y="-4806630"/>
                <a:ext cx="5041828" cy="4337875"/>
              </a:xfrm>
              <a:prstGeom prst="rect">
                <a:avLst/>
              </a:prstGeom>
            </p:spPr>
          </p:pic>
        </mc:Fallback>
      </mc:AlternateContent>
      <p:sp>
        <p:nvSpPr>
          <p:cNvPr id="3" name="TextBox 2">
            <a:extLst>
              <a:ext uri="{FF2B5EF4-FFF2-40B4-BE49-F238E27FC236}">
                <a16:creationId xmlns:a16="http://schemas.microsoft.com/office/drawing/2014/main" id="{D8DC8729-DB02-2423-D37B-C5D0E8E74D91}"/>
              </a:ext>
            </a:extLst>
          </p:cNvPr>
          <p:cNvSpPr txBox="1"/>
          <p:nvPr/>
        </p:nvSpPr>
        <p:spPr>
          <a:xfrm>
            <a:off x="2632499" y="8812510"/>
            <a:ext cx="11652738" cy="830997"/>
          </a:xfrm>
          <a:prstGeom prst="rect">
            <a:avLst/>
          </a:prstGeom>
          <a:noFill/>
        </p:spPr>
        <p:txBody>
          <a:bodyPr wrap="square" rtlCol="0">
            <a:spAutoFit/>
          </a:bodyPr>
          <a:lstStyle/>
          <a:p>
            <a:r>
              <a:rPr lang="en-US" sz="4800" dirty="0">
                <a:solidFill>
                  <a:schemeClr val="bg1"/>
                </a:solidFill>
              </a:rPr>
              <a:t>I AM PROVIDING ALL LINKS FOR STUDY</a:t>
            </a:r>
            <a:endParaRPr lang="en-IN" sz="4800" dirty="0">
              <a:solidFill>
                <a:schemeClr val="bg1"/>
              </a:solidFill>
            </a:endParaRPr>
          </a:p>
        </p:txBody>
      </p:sp>
      <p:sp>
        <p:nvSpPr>
          <p:cNvPr id="5" name="TextBox 4">
            <a:extLst>
              <a:ext uri="{FF2B5EF4-FFF2-40B4-BE49-F238E27FC236}">
                <a16:creationId xmlns:a16="http://schemas.microsoft.com/office/drawing/2014/main" id="{4F7A239B-1A4C-CE4F-19B3-B30E5EEDD8AD}"/>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10502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2" name="3D Model 1" descr="Office Computer">
                <a:extLst>
                  <a:ext uri="{FF2B5EF4-FFF2-40B4-BE49-F238E27FC236}">
                    <a16:creationId xmlns:a16="http://schemas.microsoft.com/office/drawing/2014/main" id="{67959350-50AF-3A9B-D940-C231CBE00886}"/>
                  </a:ext>
                </a:extLst>
              </p:cNvPr>
              <p:cNvGraphicFramePr>
                <a:graphicFrameLocks noChangeAspect="1"/>
              </p:cNvGraphicFramePr>
              <p:nvPr/>
            </p:nvGraphicFramePr>
            <p:xfrm>
              <a:off x="4994056" y="-308045"/>
              <a:ext cx="4642288" cy="4109566"/>
            </p:xfrm>
            <a:graphic>
              <a:graphicData uri="http://schemas.microsoft.com/office/drawing/2017/model3d">
                <am3d:model3d r:embed="rId2">
                  <am3d:spPr>
                    <a:xfrm>
                      <a:off x="0" y="0"/>
                      <a:ext cx="4642288" cy="4109566"/>
                    </a:xfrm>
                    <a:prstGeom prst="rect">
                      <a:avLst/>
                    </a:prstGeom>
                  </am3d:spPr>
                  <am3d:camera>
                    <am3d:pos x="0" y="0" z="67306151"/>
                    <am3d:up dx="0" dy="36000000" dz="0"/>
                    <am3d:lookAt x="0" y="0" z="0"/>
                    <am3d:perspective fov="2700000"/>
                  </am3d:camera>
                  <am3d:trans>
                    <am3d:meterPerModelUnit n="10567202" d="1000000"/>
                    <am3d:preTrans dx="0" dy="-11872941" dz="0"/>
                    <am3d:scale>
                      <am3d:sx n="1000000" d="1000000"/>
                      <am3d:sy n="1000000" d="1000000"/>
                      <am3d:sz n="1000000" d="1000000"/>
                    </am3d:scale>
                    <am3d:rot ax="208432" ay="2453961" az="136561"/>
                    <am3d:postTrans dx="0" dy="0" dz="0"/>
                  </am3d:trans>
                  <am3d:raster rName="Office3DRenderer" rVer="16.0.8326">
                    <am3d:blip r:embed="rId3"/>
                  </am3d:raster>
                  <am3d:objViewport viewportSz="64307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Office Computer">
                <a:extLst>
                  <a:ext uri="{FF2B5EF4-FFF2-40B4-BE49-F238E27FC236}">
                    <a16:creationId xmlns:a16="http://schemas.microsoft.com/office/drawing/2014/main" id="{67959350-50AF-3A9B-D940-C231CBE00886}"/>
                  </a:ext>
                </a:extLst>
              </p:cNvPr>
              <p:cNvPicPr>
                <a:picLocks noGrp="1" noRot="1" noChangeAspect="1" noMove="1" noResize="1" noEditPoints="1" noAdjustHandles="1" noChangeArrowheads="1" noChangeShapeType="1" noCrop="1"/>
              </p:cNvPicPr>
              <p:nvPr/>
            </p:nvPicPr>
            <p:blipFill>
              <a:blip r:embed="rId4"/>
              <a:stretch>
                <a:fillRect/>
              </a:stretch>
            </p:blipFill>
            <p:spPr>
              <a:xfrm>
                <a:off x="4994056" y="-308045"/>
                <a:ext cx="4642288" cy="4109566"/>
              </a:xfrm>
              <a:prstGeom prst="rect">
                <a:avLst/>
              </a:prstGeom>
            </p:spPr>
          </p:pic>
        </mc:Fallback>
      </mc:AlternateContent>
      <p:sp>
        <p:nvSpPr>
          <p:cNvPr id="3" name="TextBox 2">
            <a:extLst>
              <a:ext uri="{FF2B5EF4-FFF2-40B4-BE49-F238E27FC236}">
                <a16:creationId xmlns:a16="http://schemas.microsoft.com/office/drawing/2014/main" id="{D8DC8729-DB02-2423-D37B-C5D0E8E74D91}"/>
              </a:ext>
            </a:extLst>
          </p:cNvPr>
          <p:cNvSpPr txBox="1"/>
          <p:nvPr/>
        </p:nvSpPr>
        <p:spPr>
          <a:xfrm>
            <a:off x="2280807" y="4428080"/>
            <a:ext cx="11652738" cy="830997"/>
          </a:xfrm>
          <a:prstGeom prst="rect">
            <a:avLst/>
          </a:prstGeom>
          <a:noFill/>
        </p:spPr>
        <p:txBody>
          <a:bodyPr wrap="square" rtlCol="0">
            <a:spAutoFit/>
          </a:bodyPr>
          <a:lstStyle/>
          <a:p>
            <a:r>
              <a:rPr lang="en-US" sz="4800" dirty="0">
                <a:solidFill>
                  <a:schemeClr val="bg1"/>
                </a:solidFill>
              </a:rPr>
              <a:t>I AM PROVIDING ALL LINKS FOR STUDY</a:t>
            </a:r>
            <a:endParaRPr lang="en-IN" sz="4800" dirty="0">
              <a:solidFill>
                <a:schemeClr val="bg1"/>
              </a:solidFill>
            </a:endParaRPr>
          </a:p>
        </p:txBody>
      </p:sp>
      <p:sp>
        <p:nvSpPr>
          <p:cNvPr id="5" name="TextBox 4">
            <a:extLst>
              <a:ext uri="{FF2B5EF4-FFF2-40B4-BE49-F238E27FC236}">
                <a16:creationId xmlns:a16="http://schemas.microsoft.com/office/drawing/2014/main" id="{D80326D0-E60D-775C-87FE-21AD9B44351F}"/>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33778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2" name="3D Model 1" descr="Office Computer">
                <a:extLst>
                  <a:ext uri="{FF2B5EF4-FFF2-40B4-BE49-F238E27FC236}">
                    <a16:creationId xmlns:a16="http://schemas.microsoft.com/office/drawing/2014/main" id="{67959350-50AF-3A9B-D940-C231CBE00886}"/>
                  </a:ext>
                </a:extLst>
              </p:cNvPr>
              <p:cNvGraphicFramePr>
                <a:graphicFrameLocks noChangeAspect="1"/>
              </p:cNvGraphicFramePr>
              <p:nvPr>
                <p:extLst>
                  <p:ext uri="{D42A27DB-BD31-4B8C-83A1-F6EECF244321}">
                    <p14:modId xmlns:p14="http://schemas.microsoft.com/office/powerpoint/2010/main" val="1200901699"/>
                  </p:ext>
                </p:extLst>
              </p:nvPr>
            </p:nvGraphicFramePr>
            <p:xfrm>
              <a:off x="4098052" y="-518677"/>
              <a:ext cx="7419057" cy="6485721"/>
            </p:xfrm>
            <a:graphic>
              <a:graphicData uri="http://schemas.microsoft.com/office/drawing/2017/model3d">
                <am3d:model3d r:embed="rId2">
                  <am3d:spPr>
                    <a:xfrm>
                      <a:off x="0" y="0"/>
                      <a:ext cx="7419057" cy="6485721"/>
                    </a:xfrm>
                    <a:prstGeom prst="rect">
                      <a:avLst/>
                    </a:prstGeom>
                  </am3d:spPr>
                  <am3d:camera>
                    <am3d:pos x="0" y="0" z="67306151"/>
                    <am3d:up dx="0" dy="36000000" dz="0"/>
                    <am3d:lookAt x="0" y="0" z="0"/>
                    <am3d:perspective fov="2700000"/>
                  </am3d:camera>
                  <am3d:trans>
                    <am3d:meterPerModelUnit n="10567202" d="1000000"/>
                    <am3d:preTrans dx="0" dy="-11872941" dz="0"/>
                    <am3d:scale>
                      <am3d:sx n="1000000" d="1000000"/>
                      <am3d:sy n="1000000" d="1000000"/>
                      <am3d:sz n="1000000" d="1000000"/>
                    </am3d:scale>
                    <am3d:rot ax="850009" ay="75495" az="19077"/>
                    <am3d:postTrans dx="0" dy="0" dz="0"/>
                  </am3d:trans>
                  <am3d:raster rName="Office3DRenderer" rVer="16.0.8326">
                    <am3d:blip r:embed="rId3"/>
                  </am3d:raster>
                  <am3d:objViewport viewportSz="100476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Office Computer">
                <a:extLst>
                  <a:ext uri="{FF2B5EF4-FFF2-40B4-BE49-F238E27FC236}">
                    <a16:creationId xmlns:a16="http://schemas.microsoft.com/office/drawing/2014/main" id="{67959350-50AF-3A9B-D940-C231CBE00886}"/>
                  </a:ext>
                </a:extLst>
              </p:cNvPr>
              <p:cNvPicPr>
                <a:picLocks noGrp="1" noRot="1" noChangeAspect="1" noMove="1" noResize="1" noEditPoints="1" noAdjustHandles="1" noChangeArrowheads="1" noChangeShapeType="1" noCrop="1"/>
              </p:cNvPicPr>
              <p:nvPr/>
            </p:nvPicPr>
            <p:blipFill>
              <a:blip r:embed="rId4"/>
              <a:stretch>
                <a:fillRect/>
              </a:stretch>
            </p:blipFill>
            <p:spPr>
              <a:xfrm>
                <a:off x="4098052" y="-518677"/>
                <a:ext cx="7419057" cy="6485721"/>
              </a:xfrm>
              <a:prstGeom prst="rect">
                <a:avLst/>
              </a:prstGeom>
            </p:spPr>
          </p:pic>
        </mc:Fallback>
      </mc:AlternateContent>
      <p:sp>
        <p:nvSpPr>
          <p:cNvPr id="3" name="TextBox 2">
            <a:extLst>
              <a:ext uri="{FF2B5EF4-FFF2-40B4-BE49-F238E27FC236}">
                <a16:creationId xmlns:a16="http://schemas.microsoft.com/office/drawing/2014/main" id="{D8DC8729-DB02-2423-D37B-C5D0E8E74D91}"/>
              </a:ext>
            </a:extLst>
          </p:cNvPr>
          <p:cNvSpPr txBox="1"/>
          <p:nvPr/>
        </p:nvSpPr>
        <p:spPr>
          <a:xfrm>
            <a:off x="2280807" y="6303773"/>
            <a:ext cx="11652738" cy="830997"/>
          </a:xfrm>
          <a:prstGeom prst="rect">
            <a:avLst/>
          </a:prstGeom>
          <a:noFill/>
        </p:spPr>
        <p:txBody>
          <a:bodyPr wrap="square" rtlCol="0">
            <a:spAutoFit/>
          </a:bodyPr>
          <a:lstStyle/>
          <a:p>
            <a:r>
              <a:rPr lang="en-US" sz="4800" dirty="0">
                <a:solidFill>
                  <a:schemeClr val="bg1"/>
                </a:solidFill>
              </a:rPr>
              <a:t>I AM PROVIDING ALL LINKS FOR STUDY</a:t>
            </a:r>
            <a:endParaRPr lang="en-IN" sz="4800" dirty="0">
              <a:solidFill>
                <a:schemeClr val="bg1"/>
              </a:solidFill>
            </a:endParaRPr>
          </a:p>
        </p:txBody>
      </p:sp>
      <p:sp>
        <p:nvSpPr>
          <p:cNvPr id="4" name="Rectangle 3">
            <a:extLst>
              <a:ext uri="{FF2B5EF4-FFF2-40B4-BE49-F238E27FC236}">
                <a16:creationId xmlns:a16="http://schemas.microsoft.com/office/drawing/2014/main" id="{55EA0388-203D-690D-6287-803F59A000EB}"/>
              </a:ext>
            </a:extLst>
          </p:cNvPr>
          <p:cNvSpPr/>
          <p:nvPr/>
        </p:nvSpPr>
        <p:spPr>
          <a:xfrm>
            <a:off x="5374640" y="1287870"/>
            <a:ext cx="4318000" cy="1754326"/>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 Let’s Get Started</a:t>
            </a:r>
          </a:p>
        </p:txBody>
      </p:sp>
      <p:sp>
        <p:nvSpPr>
          <p:cNvPr id="6" name="TextBox 5">
            <a:extLst>
              <a:ext uri="{FF2B5EF4-FFF2-40B4-BE49-F238E27FC236}">
                <a16:creationId xmlns:a16="http://schemas.microsoft.com/office/drawing/2014/main" id="{2599EF35-7148-0840-8293-4FDA102752D3}"/>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52059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txBody>
          <a:bodyPr/>
          <a:lstStyle/>
          <a:p>
            <a:endParaRPr lang="en-IN" dirty="0"/>
          </a:p>
        </p:txBody>
      </p:sp>
      <p:sp>
        <p:nvSpPr>
          <p:cNvPr id="4" name="Text 1"/>
          <p:cNvSpPr/>
          <p:nvPr/>
        </p:nvSpPr>
        <p:spPr>
          <a:xfrm>
            <a:off x="498277" y="-1270039"/>
            <a:ext cx="8082558"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Beginner Level Tech Role</a:t>
            </a:r>
            <a:endParaRPr lang="en-US" sz="4850" dirty="0"/>
          </a:p>
        </p:txBody>
      </p:sp>
      <p:sp>
        <p:nvSpPr>
          <p:cNvPr id="5" name="Text 2"/>
          <p:cNvSpPr/>
          <p:nvPr/>
        </p:nvSpPr>
        <p:spPr>
          <a:xfrm>
            <a:off x="864036" y="9584650"/>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If you're just starting your tech journey, these beginner-level roles provide a solid foundation for your career. These roles typically require less experience and focus on building foundational skills. A good foundational understanding of these areas can help you advance to more specialized roles.</a:t>
            </a:r>
            <a:endParaRPr lang="en-US" sz="1900" dirty="0"/>
          </a:p>
        </p:txBody>
      </p:sp>
      <p:sp>
        <p:nvSpPr>
          <p:cNvPr id="6" name="Text 3"/>
          <p:cNvSpPr/>
          <p:nvPr/>
        </p:nvSpPr>
        <p:spPr>
          <a:xfrm>
            <a:off x="14328577" y="5417105"/>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6C9A7A0F-82EF-C1EC-0B9E-70424740EAF4}"/>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txBody>
          <a:bodyPr/>
          <a:lstStyle/>
          <a:p>
            <a:endParaRPr lang="en-IN" dirty="0"/>
          </a:p>
        </p:txBody>
      </p:sp>
      <p:sp>
        <p:nvSpPr>
          <p:cNvPr id="4" name="Text 1"/>
          <p:cNvSpPr/>
          <p:nvPr/>
        </p:nvSpPr>
        <p:spPr>
          <a:xfrm>
            <a:off x="3273920" y="488423"/>
            <a:ext cx="8082558"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Beginner Level Tech Role</a:t>
            </a:r>
            <a:endParaRPr lang="en-US" sz="4850" dirty="0"/>
          </a:p>
        </p:txBody>
      </p:sp>
      <p:sp>
        <p:nvSpPr>
          <p:cNvPr id="5" name="Text 2"/>
          <p:cNvSpPr/>
          <p:nvPr/>
        </p:nvSpPr>
        <p:spPr>
          <a:xfrm>
            <a:off x="864036" y="9584650"/>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If you're just starting your tech journey, these beginner-level roles provide a solid foundation for your career. These roles typically require less experience and focus on building foundational skills. A good foundational understanding of these areas can help you advance to more specialized roles.</a:t>
            </a:r>
            <a:endParaRPr lang="en-US" sz="1900" dirty="0"/>
          </a:p>
        </p:txBody>
      </p:sp>
      <p:sp>
        <p:nvSpPr>
          <p:cNvPr id="6" name="Text 3"/>
          <p:cNvSpPr/>
          <p:nvPr/>
        </p:nvSpPr>
        <p:spPr>
          <a:xfrm>
            <a:off x="14328577" y="5417105"/>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189F834A-6481-D436-4959-5A0C5A535F80}"/>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423099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txBody>
          <a:bodyPr/>
          <a:lstStyle/>
          <a:p>
            <a:endParaRPr lang="en-IN" dirty="0"/>
          </a:p>
        </p:txBody>
      </p:sp>
      <p:sp>
        <p:nvSpPr>
          <p:cNvPr id="4" name="Text 1"/>
          <p:cNvSpPr/>
          <p:nvPr/>
        </p:nvSpPr>
        <p:spPr>
          <a:xfrm>
            <a:off x="1116874" y="488423"/>
            <a:ext cx="8082558"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Beginner Level Tech Role</a:t>
            </a:r>
            <a:endParaRPr lang="en-US" sz="4850" dirty="0"/>
          </a:p>
        </p:txBody>
      </p:sp>
      <p:sp>
        <p:nvSpPr>
          <p:cNvPr id="5" name="Text 2"/>
          <p:cNvSpPr/>
          <p:nvPr/>
        </p:nvSpPr>
        <p:spPr>
          <a:xfrm>
            <a:off x="864035" y="1964650"/>
            <a:ext cx="12902327" cy="2537012"/>
          </a:xfrm>
          <a:prstGeom prst="rect">
            <a:avLst/>
          </a:prstGeom>
          <a:noFill/>
          <a:ln/>
        </p:spPr>
        <p:txBody>
          <a:bodyPr wrap="square" lIns="0" tIns="0" rIns="0" bIns="0" rtlCol="0" anchor="t"/>
          <a:lstStyle/>
          <a:p>
            <a:pPr marL="0" indent="0">
              <a:lnSpc>
                <a:spcPts val="3100"/>
              </a:lnSpc>
              <a:buNone/>
            </a:pPr>
            <a:r>
              <a:rPr lang="en-US" sz="3200" dirty="0">
                <a:solidFill>
                  <a:srgbClr val="DCD7E5"/>
                </a:solidFill>
                <a:latin typeface="Heebo" pitchFamily="34" charset="0"/>
                <a:ea typeface="Heebo" pitchFamily="34" charset="-122"/>
                <a:cs typeface="Heebo" pitchFamily="34" charset="-120"/>
              </a:rPr>
              <a:t>If you're just starting your tech journey, these beginner-level roles provide a solid foundation for your career. These roles typically require less experience and focus on building foundational skills. A good foundational understanding of these areas can help you advance to more specialized roles</a:t>
            </a:r>
            <a:r>
              <a:rPr lang="en-US" sz="1900" dirty="0">
                <a:solidFill>
                  <a:srgbClr val="DCD7E5"/>
                </a:solidFill>
                <a:latin typeface="Heebo" pitchFamily="34" charset="0"/>
                <a:ea typeface="Heebo" pitchFamily="34" charset="-122"/>
                <a:cs typeface="Heebo" pitchFamily="34" charset="-120"/>
              </a:rPr>
              <a:t>.</a:t>
            </a:r>
            <a:endParaRPr lang="en-US" sz="1900" dirty="0"/>
          </a:p>
        </p:txBody>
      </p:sp>
      <p:sp>
        <p:nvSpPr>
          <p:cNvPr id="6" name="Text 3"/>
          <p:cNvSpPr/>
          <p:nvPr/>
        </p:nvSpPr>
        <p:spPr>
          <a:xfrm>
            <a:off x="16502619" y="5739598"/>
            <a:ext cx="12902327" cy="395049"/>
          </a:xfrm>
          <a:prstGeom prst="rect">
            <a:avLst/>
          </a:prstGeom>
          <a:noFill/>
          <a:ln/>
        </p:spPr>
        <p:txBody>
          <a:bodyPr wrap="none" lIns="0" tIns="0" rIns="0" bIns="0" rtlCol="0" anchor="t"/>
          <a:lstStyle/>
          <a:p>
            <a:pPr marL="0" indent="0" algn="ctr">
              <a:lnSpc>
                <a:spcPts val="3100"/>
              </a:lnSpc>
              <a:buNone/>
            </a:pPr>
            <a:r>
              <a:rPr lang="en-US" sz="2800" dirty="0">
                <a:solidFill>
                  <a:srgbClr val="8252E0"/>
                </a:solidFill>
                <a:latin typeface="Heebo" pitchFamily="34" charset="0"/>
                <a:ea typeface="Heebo" pitchFamily="34" charset="-122"/>
                <a:cs typeface="Heebo" pitchFamily="34" charset="-120"/>
              </a:rPr>
              <a:t>Link For Study</a:t>
            </a:r>
            <a:endParaRPr lang="en-US" sz="2800" dirty="0"/>
          </a:p>
        </p:txBody>
      </p:sp>
      <p:sp>
        <p:nvSpPr>
          <p:cNvPr id="8" name="TextBox 7">
            <a:extLst>
              <a:ext uri="{FF2B5EF4-FFF2-40B4-BE49-F238E27FC236}">
                <a16:creationId xmlns:a16="http://schemas.microsoft.com/office/drawing/2014/main" id="{7388D9EF-1F90-C457-EA6D-817768021B48}"/>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320378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txBody>
          <a:bodyPr/>
          <a:lstStyle/>
          <a:p>
            <a:endParaRPr lang="en-IN" dirty="0"/>
          </a:p>
        </p:txBody>
      </p:sp>
      <p:sp>
        <p:nvSpPr>
          <p:cNvPr id="4" name="Text 1"/>
          <p:cNvSpPr/>
          <p:nvPr/>
        </p:nvSpPr>
        <p:spPr>
          <a:xfrm>
            <a:off x="864037" y="2614970"/>
            <a:ext cx="8082558"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Beginner Level Tech Roles</a:t>
            </a:r>
            <a:endParaRPr lang="en-US" sz="4850" dirty="0"/>
          </a:p>
        </p:txBody>
      </p:sp>
      <p:sp>
        <p:nvSpPr>
          <p:cNvPr id="5" name="Text 2"/>
          <p:cNvSpPr/>
          <p:nvPr/>
        </p:nvSpPr>
        <p:spPr>
          <a:xfrm>
            <a:off x="864037" y="3756779"/>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If you're just starting your tech journey, these beginner-level roles provide a solid foundation for your career. These roles typically require less experience and focus on building foundational skills. A good foundational understanding of these areas can help you advance to more specialized roles.</a:t>
            </a:r>
            <a:endParaRPr lang="en-US" sz="1900" dirty="0"/>
          </a:p>
        </p:txBody>
      </p:sp>
      <p:sp>
        <p:nvSpPr>
          <p:cNvPr id="6" name="Text 3"/>
          <p:cNvSpPr/>
          <p:nvPr/>
        </p:nvSpPr>
        <p:spPr>
          <a:xfrm>
            <a:off x="864037" y="5219581"/>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hlinkClick r:id="rId4"/>
              </a:rPr>
              <a:t>Link For Study</a:t>
            </a:r>
            <a:endParaRPr lang="en-US" sz="1900" dirty="0"/>
          </a:p>
        </p:txBody>
      </p:sp>
      <p:sp>
        <p:nvSpPr>
          <p:cNvPr id="8" name="TextBox 7">
            <a:extLst>
              <a:ext uri="{FF2B5EF4-FFF2-40B4-BE49-F238E27FC236}">
                <a16:creationId xmlns:a16="http://schemas.microsoft.com/office/drawing/2014/main" id="{C9EDD65D-4C89-8901-445E-F998B7BC17EE}"/>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737444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6142"/>
            <a:ext cx="14630400" cy="8229600"/>
          </a:xfrm>
          <a:prstGeom prst="rect">
            <a:avLst/>
          </a:prstGeom>
        </p:spPr>
      </p:pic>
      <p:sp>
        <p:nvSpPr>
          <p:cNvPr id="3" name="Shape 0"/>
          <p:cNvSpPr/>
          <p:nvPr/>
        </p:nvSpPr>
        <p:spPr>
          <a:xfrm>
            <a:off x="16764000" y="151676"/>
            <a:ext cx="14630400" cy="8229600"/>
          </a:xfrm>
          <a:prstGeom prst="rect">
            <a:avLst/>
          </a:prstGeom>
          <a:solidFill>
            <a:srgbClr val="0D0A2C">
              <a:alpha val="80000"/>
            </a:srgbClr>
          </a:solidFill>
          <a:ln/>
        </p:spPr>
      </p:sp>
      <p:sp>
        <p:nvSpPr>
          <p:cNvPr id="4" name="Text 1"/>
          <p:cNvSpPr/>
          <p:nvPr/>
        </p:nvSpPr>
        <p:spPr>
          <a:xfrm>
            <a:off x="606130" y="-3692046"/>
            <a:ext cx="8082558"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Beginner Level Tech Roles</a:t>
            </a:r>
            <a:endParaRPr lang="en-US" sz="4850" dirty="0"/>
          </a:p>
        </p:txBody>
      </p:sp>
      <p:sp>
        <p:nvSpPr>
          <p:cNvPr id="5" name="Text 2"/>
          <p:cNvSpPr/>
          <p:nvPr/>
        </p:nvSpPr>
        <p:spPr>
          <a:xfrm>
            <a:off x="14040775" y="9649063"/>
            <a:ext cx="4059655"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If you're just starting your tech journey, these beginner-level roles provide a solid foundation for your career. These roles typically require less experience and focus on building foundational skills. A good foundational understanding of these areas can help you advance to more specialized roles.</a:t>
            </a:r>
            <a:endParaRPr lang="en-US" sz="1900" dirty="0"/>
          </a:p>
        </p:txBody>
      </p:sp>
      <p:sp>
        <p:nvSpPr>
          <p:cNvPr id="6" name="Text 3"/>
          <p:cNvSpPr/>
          <p:nvPr/>
        </p:nvSpPr>
        <p:spPr>
          <a:xfrm>
            <a:off x="-11187286" y="622776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4B013CC4-861B-0BC2-8120-383FD96D171B}"/>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43957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18643" y="1649253"/>
            <a:ext cx="4931093" cy="4931093"/>
          </a:xfrm>
          <a:prstGeom prst="rect">
            <a:avLst/>
          </a:prstGeom>
        </p:spPr>
      </p:pic>
      <p:sp>
        <p:nvSpPr>
          <p:cNvPr id="4" name="Text 0"/>
          <p:cNvSpPr/>
          <p:nvPr/>
        </p:nvSpPr>
        <p:spPr>
          <a:xfrm>
            <a:off x="380664" y="670560"/>
            <a:ext cx="7588806" cy="3832860"/>
          </a:xfrm>
          <a:prstGeom prst="rect">
            <a:avLst/>
          </a:prstGeom>
          <a:noFill/>
          <a:ln/>
        </p:spPr>
        <p:txBody>
          <a:bodyPr wrap="square" lIns="0" tIns="0" rIns="0" bIns="0" rtlCol="0" anchor="t"/>
          <a:lstStyle/>
          <a:p>
            <a:pPr marL="0" indent="0">
              <a:lnSpc>
                <a:spcPts val="7500"/>
              </a:lnSpc>
              <a:buNone/>
            </a:pPr>
            <a:r>
              <a:rPr lang="en-US" sz="6000" dirty="0">
                <a:solidFill>
                  <a:srgbClr val="F2F0F4"/>
                </a:solidFill>
                <a:latin typeface="Montserrat" pitchFamily="34" charset="0"/>
                <a:ea typeface="Montserrat" pitchFamily="34" charset="-122"/>
                <a:cs typeface="Montserrat" pitchFamily="34" charset="-120"/>
              </a:rPr>
              <a:t>High-Paying Jobs in Tech: A Comprehensive Guide</a:t>
            </a:r>
            <a:endParaRPr lang="en-US" sz="6000" dirty="0"/>
          </a:p>
        </p:txBody>
      </p:sp>
      <p:sp>
        <p:nvSpPr>
          <p:cNvPr id="5" name="Text 1"/>
          <p:cNvSpPr/>
          <p:nvPr/>
        </p:nvSpPr>
        <p:spPr>
          <a:xfrm>
            <a:off x="586404" y="8454509"/>
            <a:ext cx="7588806" cy="2487811"/>
          </a:xfrm>
          <a:prstGeom prst="rect">
            <a:avLst/>
          </a:prstGeom>
          <a:noFill/>
          <a:ln/>
        </p:spPr>
        <p:txBody>
          <a:bodyPr wrap="square" lIns="0" tIns="0" rIns="0" bIns="0" rtlCol="0" anchor="t"/>
          <a:lstStyle/>
          <a:p>
            <a:pPr marL="0" indent="0">
              <a:lnSpc>
                <a:spcPts val="2750"/>
              </a:lnSpc>
              <a:buNone/>
            </a:pPr>
            <a:r>
              <a:rPr lang="en-US" sz="1700" dirty="0">
                <a:solidFill>
                  <a:srgbClr val="DCD7E5"/>
                </a:solidFill>
                <a:latin typeface="Heebo" pitchFamily="34" charset="0"/>
                <a:ea typeface="Heebo" pitchFamily="34" charset="-122"/>
                <a:cs typeface="Heebo" pitchFamily="34" charset="-120"/>
              </a:rPr>
              <a:t>The technology sector is a hotbed of opportunity, with numerous high-paying jobs available across various fields. From AI to data science, the demand for skilled professionals continues to surge, driving salaries and career prospects upward. This guide will explore the top high-paying tech roles, providing insights into their responsibilities, required skills, and career paths. We will delve into the average salaries, market demand, and the best approaches to achieve your career aspirations.</a:t>
            </a:r>
            <a:endParaRPr lang="en-US" sz="1700" dirty="0"/>
          </a:p>
        </p:txBody>
      </p:sp>
      <p:sp>
        <p:nvSpPr>
          <p:cNvPr id="7" name="TextBox 6">
            <a:extLst>
              <a:ext uri="{FF2B5EF4-FFF2-40B4-BE49-F238E27FC236}">
                <a16:creationId xmlns:a16="http://schemas.microsoft.com/office/drawing/2014/main" id="{149D2ECA-6B3E-8A2C-A36E-2F01DCFE6F4C}"/>
              </a:ext>
            </a:extLst>
          </p:cNvPr>
          <p:cNvSpPr txBox="1"/>
          <p:nvPr/>
        </p:nvSpPr>
        <p:spPr>
          <a:xfrm>
            <a:off x="8597220" y="6975870"/>
            <a:ext cx="7535452"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994295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rot="10800000">
            <a:off x="-9991532" y="260399"/>
            <a:ext cx="924663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Intermediate Level Tech Roles</a:t>
            </a:r>
            <a:endParaRPr lang="en-US" sz="4850" dirty="0"/>
          </a:p>
        </p:txBody>
      </p:sp>
      <p:sp>
        <p:nvSpPr>
          <p:cNvPr id="5" name="Text 2"/>
          <p:cNvSpPr/>
          <p:nvPr/>
        </p:nvSpPr>
        <p:spPr>
          <a:xfrm>
            <a:off x="1239175" y="8234344"/>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Intermediate-level tech roles require a blend of theoretical knowledge and practical experience. Individuals at this level possess a stronger understanding of core concepts and have honed their skills through real-world projects or internships. This level of expertise makes you a more valuable asset in the workforce, as you are able to contribute to more complex projects.</a:t>
            </a:r>
            <a:endParaRPr lang="en-US" sz="1900" dirty="0"/>
          </a:p>
        </p:txBody>
      </p:sp>
      <p:sp>
        <p:nvSpPr>
          <p:cNvPr id="6" name="Text 3"/>
          <p:cNvSpPr/>
          <p:nvPr/>
        </p:nvSpPr>
        <p:spPr>
          <a:xfrm>
            <a:off x="12258868" y="-91335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91EA85EA-2E61-3BA5-D33D-4040DCFAB902}"/>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2691884" y="356675"/>
            <a:ext cx="924663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Intermediate Level Tech Roles</a:t>
            </a:r>
            <a:endParaRPr lang="en-US" sz="4850" dirty="0"/>
          </a:p>
        </p:txBody>
      </p:sp>
      <p:sp>
        <p:nvSpPr>
          <p:cNvPr id="5" name="Text 2"/>
          <p:cNvSpPr/>
          <p:nvPr/>
        </p:nvSpPr>
        <p:spPr>
          <a:xfrm>
            <a:off x="1728073" y="9283376"/>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Intermediate-level tech roles require a blend of theoretical knowledge and practical experience. Individuals at this level possess a stronger understanding of core concepts and have honed their skills through real-world projects or internships. This level of expertise makes you a more valuable asset in the workforce, as you are able to contribute to more complex projects.</a:t>
            </a:r>
            <a:endParaRPr lang="en-US" sz="1900" dirty="0"/>
          </a:p>
        </p:txBody>
      </p:sp>
      <p:sp>
        <p:nvSpPr>
          <p:cNvPr id="6" name="Text 3"/>
          <p:cNvSpPr/>
          <p:nvPr/>
        </p:nvSpPr>
        <p:spPr>
          <a:xfrm>
            <a:off x="12258868" y="-91335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FC699B72-4DC3-4C34-C754-B34E363EA2D1}"/>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49457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2691884" y="356675"/>
            <a:ext cx="924663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Intermediate Level Tech Roles</a:t>
            </a:r>
            <a:endParaRPr lang="en-US" sz="4850" dirty="0"/>
          </a:p>
        </p:txBody>
      </p:sp>
      <p:sp>
        <p:nvSpPr>
          <p:cNvPr id="5" name="Text 2"/>
          <p:cNvSpPr/>
          <p:nvPr/>
        </p:nvSpPr>
        <p:spPr>
          <a:xfrm>
            <a:off x="864036" y="1646507"/>
            <a:ext cx="12902327" cy="3089616"/>
          </a:xfrm>
          <a:prstGeom prst="rect">
            <a:avLst/>
          </a:prstGeom>
          <a:noFill/>
          <a:ln/>
        </p:spPr>
        <p:txBody>
          <a:bodyPr wrap="square" lIns="0" tIns="0" rIns="0" bIns="0" rtlCol="0" anchor="t"/>
          <a:lstStyle/>
          <a:p>
            <a:pPr marL="0" indent="0">
              <a:lnSpc>
                <a:spcPts val="3100"/>
              </a:lnSpc>
              <a:buNone/>
            </a:pPr>
            <a:r>
              <a:rPr lang="en-US" sz="3200" dirty="0">
                <a:solidFill>
                  <a:srgbClr val="DCD7E5"/>
                </a:solidFill>
                <a:latin typeface="Heebo" pitchFamily="34" charset="0"/>
                <a:ea typeface="Heebo" pitchFamily="34" charset="-122"/>
                <a:cs typeface="Heebo" pitchFamily="34" charset="-120"/>
              </a:rPr>
              <a:t>Intermediate-level tech roles require a blend of theoretical knowledge and practical experience. Individuals at this level possess a stronger understanding of core concepts and have honed their skills through real-world projects or internships. This level of expertise makes you a more valuable asset in the workforce, as you are able to contribute to more complex projects.</a:t>
            </a:r>
            <a:endParaRPr lang="en-US" sz="3200" dirty="0"/>
          </a:p>
        </p:txBody>
      </p:sp>
      <p:sp>
        <p:nvSpPr>
          <p:cNvPr id="6" name="Text 3"/>
          <p:cNvSpPr/>
          <p:nvPr/>
        </p:nvSpPr>
        <p:spPr>
          <a:xfrm>
            <a:off x="12258868" y="-91335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53928C12-9669-8B3F-7EC2-B52E6D97436D}"/>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186742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txBody>
          <a:bodyPr/>
          <a:lstStyle/>
          <a:p>
            <a:endParaRPr lang="en-IN" dirty="0"/>
          </a:p>
        </p:txBody>
      </p:sp>
      <p:sp>
        <p:nvSpPr>
          <p:cNvPr id="4" name="Text 1"/>
          <p:cNvSpPr/>
          <p:nvPr/>
        </p:nvSpPr>
        <p:spPr>
          <a:xfrm>
            <a:off x="864037" y="2417445"/>
            <a:ext cx="924663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Intermediate Level Tech Roles</a:t>
            </a:r>
            <a:endParaRPr lang="en-US" sz="4850" dirty="0"/>
          </a:p>
        </p:txBody>
      </p:sp>
      <p:sp>
        <p:nvSpPr>
          <p:cNvPr id="5" name="Text 2"/>
          <p:cNvSpPr/>
          <p:nvPr/>
        </p:nvSpPr>
        <p:spPr>
          <a:xfrm>
            <a:off x="864037" y="3559254"/>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Intermediate-level tech roles require a blend of theoretical knowledge and practical experience. Individuals at this level possess a stronger understanding of core concepts and have honed their skills through real-world projects or internships. This level of expertise makes you a more valuable asset in the workforce, as you are able to contribute to more complex projects.</a:t>
            </a:r>
            <a:endParaRPr lang="en-US" sz="1900" dirty="0"/>
          </a:p>
        </p:txBody>
      </p:sp>
      <p:sp>
        <p:nvSpPr>
          <p:cNvPr id="6" name="Text 3"/>
          <p:cNvSpPr/>
          <p:nvPr/>
        </p:nvSpPr>
        <p:spPr>
          <a:xfrm>
            <a:off x="864037" y="541710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hlinkClick r:id="rId4"/>
              </a:rPr>
              <a:t>​</a:t>
            </a:r>
            <a:r>
              <a:rPr lang="en-US" sz="1900" dirty="0">
                <a:solidFill>
                  <a:srgbClr val="8252E0"/>
                </a:solidFill>
                <a:latin typeface="Heebo" pitchFamily="34" charset="0"/>
                <a:ea typeface="Heebo" pitchFamily="34" charset="-122"/>
                <a:cs typeface="Heebo" pitchFamily="34" charset="-120"/>
                <a:hlinkClick r:id="rId4"/>
              </a:rPr>
              <a:t>Link For Study</a:t>
            </a:r>
            <a:endParaRPr lang="en-US" sz="1900" dirty="0"/>
          </a:p>
        </p:txBody>
      </p:sp>
      <p:sp>
        <p:nvSpPr>
          <p:cNvPr id="8" name="TextBox 7">
            <a:extLst>
              <a:ext uri="{FF2B5EF4-FFF2-40B4-BE49-F238E27FC236}">
                <a16:creationId xmlns:a16="http://schemas.microsoft.com/office/drawing/2014/main" id="{903A02B7-C0F9-BF9F-04B7-98B72E0CD295}"/>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712694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2223914" y="-1296114"/>
            <a:ext cx="829794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Advanced Level Tech Roles</a:t>
            </a:r>
            <a:endParaRPr lang="en-US" sz="4850" dirty="0"/>
          </a:p>
        </p:txBody>
      </p:sp>
      <p:sp>
        <p:nvSpPr>
          <p:cNvPr id="5" name="Text 2"/>
          <p:cNvSpPr/>
          <p:nvPr/>
        </p:nvSpPr>
        <p:spPr>
          <a:xfrm>
            <a:off x="864037" y="9649063"/>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Advanced-level tech roles demand expertise in specialized areas and the ability to handle complex challenges. These roles often require advanced degrees or certifications, coupled with significant work experience. This level of expertise sets you apart from the competition and allows you to take on leadership roles or contribute to cutting-edge research and development.</a:t>
            </a:r>
            <a:endParaRPr lang="en-US" sz="1900" dirty="0"/>
          </a:p>
        </p:txBody>
      </p:sp>
      <p:sp>
        <p:nvSpPr>
          <p:cNvPr id="6" name="Text 3"/>
          <p:cNvSpPr/>
          <p:nvPr/>
        </p:nvSpPr>
        <p:spPr>
          <a:xfrm>
            <a:off x="-13086425" y="10902059"/>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93F53841-6B9B-9BB3-D9AE-218CD488FA72}"/>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txBody>
          <a:bodyPr/>
          <a:lstStyle/>
          <a:p>
            <a:endParaRPr lang="en-IN" dirty="0"/>
          </a:p>
        </p:txBody>
      </p:sp>
      <p:sp>
        <p:nvSpPr>
          <p:cNvPr id="4" name="Text 1"/>
          <p:cNvSpPr/>
          <p:nvPr/>
        </p:nvSpPr>
        <p:spPr>
          <a:xfrm>
            <a:off x="3166229" y="771525"/>
            <a:ext cx="829794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Advanced Level Tech Roles</a:t>
            </a:r>
            <a:endParaRPr lang="en-US" sz="4850" dirty="0"/>
          </a:p>
        </p:txBody>
      </p:sp>
      <p:sp>
        <p:nvSpPr>
          <p:cNvPr id="5" name="Text 2"/>
          <p:cNvSpPr/>
          <p:nvPr/>
        </p:nvSpPr>
        <p:spPr>
          <a:xfrm>
            <a:off x="395113" y="11201877"/>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Advanced-level tech roles demand expertise in specialized areas and the ability to handle complex challenges. These roles often require advanced degrees or certifications, coupled with significant work experience. This level of expertise sets you apart from the competition and allows you to take on leadership roles or contribute to cutting-edge research and development.</a:t>
            </a:r>
            <a:endParaRPr lang="en-US" sz="1900" dirty="0"/>
          </a:p>
        </p:txBody>
      </p:sp>
      <p:sp>
        <p:nvSpPr>
          <p:cNvPr id="6" name="Text 3"/>
          <p:cNvSpPr/>
          <p:nvPr/>
        </p:nvSpPr>
        <p:spPr>
          <a:xfrm>
            <a:off x="-13086425" y="10902059"/>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059AC6AC-6381-1CDE-7B31-4290131A26AD}"/>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721275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1075051" y="1157287"/>
            <a:ext cx="829794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Advanced Level Tech Roles</a:t>
            </a:r>
            <a:endParaRPr lang="en-US" sz="4850" dirty="0"/>
          </a:p>
        </p:txBody>
      </p:sp>
      <p:sp>
        <p:nvSpPr>
          <p:cNvPr id="5" name="Text 2"/>
          <p:cNvSpPr/>
          <p:nvPr/>
        </p:nvSpPr>
        <p:spPr>
          <a:xfrm>
            <a:off x="1075051" y="2248158"/>
            <a:ext cx="12902327" cy="3003780"/>
          </a:xfrm>
          <a:prstGeom prst="rect">
            <a:avLst/>
          </a:prstGeom>
          <a:noFill/>
          <a:ln/>
        </p:spPr>
        <p:txBody>
          <a:bodyPr wrap="square" lIns="0" tIns="0" rIns="0" bIns="0" rtlCol="0" anchor="t"/>
          <a:lstStyle/>
          <a:p>
            <a:pPr marL="0" indent="0">
              <a:lnSpc>
                <a:spcPts val="3100"/>
              </a:lnSpc>
              <a:buNone/>
            </a:pPr>
            <a:r>
              <a:rPr lang="en-US" sz="3600" dirty="0">
                <a:solidFill>
                  <a:srgbClr val="DCD7E5"/>
                </a:solidFill>
                <a:latin typeface="Heebo" pitchFamily="34" charset="0"/>
                <a:ea typeface="Heebo" pitchFamily="34" charset="-122"/>
                <a:cs typeface="Heebo" pitchFamily="34" charset="-120"/>
              </a:rPr>
              <a:t>Advanced-level tech roles demand expertise in specialized areas and the ability to handle complex challenges. These roles often require advanced degrees or certifications, coupled with significant work experience. This level of expertise sets you apart from the competition and allows you to take on leadership roles or contribute to cutting-edge research and development.</a:t>
            </a:r>
            <a:endParaRPr lang="en-US" sz="3600" dirty="0"/>
          </a:p>
        </p:txBody>
      </p:sp>
      <p:sp>
        <p:nvSpPr>
          <p:cNvPr id="6" name="Text 3"/>
          <p:cNvSpPr/>
          <p:nvPr/>
        </p:nvSpPr>
        <p:spPr>
          <a:xfrm>
            <a:off x="-13086425" y="10902059"/>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99A4BDDB-DE70-99DA-4B8E-4F9BBF2CE3DB}"/>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663823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7" y="2417445"/>
            <a:ext cx="829794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Advanced Level Tech Roles</a:t>
            </a:r>
            <a:endParaRPr lang="en-US" sz="4850" dirty="0"/>
          </a:p>
        </p:txBody>
      </p:sp>
      <p:sp>
        <p:nvSpPr>
          <p:cNvPr id="5" name="Text 2"/>
          <p:cNvSpPr/>
          <p:nvPr/>
        </p:nvSpPr>
        <p:spPr>
          <a:xfrm>
            <a:off x="864037" y="3559254"/>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Advanced-level tech roles demand expertise in specialized areas and the ability to handle complex challenges. These roles often require advanced degrees or certifications, coupled with significant work experience. This level of expertise sets you apart from the competition and allows you to take on leadership roles or contribute to cutting-edge research and development.</a:t>
            </a:r>
            <a:endParaRPr lang="en-US" sz="1900" dirty="0"/>
          </a:p>
        </p:txBody>
      </p:sp>
      <p:sp>
        <p:nvSpPr>
          <p:cNvPr id="6" name="Text 3"/>
          <p:cNvSpPr/>
          <p:nvPr/>
        </p:nvSpPr>
        <p:spPr>
          <a:xfrm>
            <a:off x="864037" y="541710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hlinkClick r:id="rId4"/>
              </a:rPr>
              <a:t>Link For Study</a:t>
            </a:r>
            <a:endParaRPr lang="en-US" sz="1900" dirty="0"/>
          </a:p>
        </p:txBody>
      </p:sp>
      <p:sp>
        <p:nvSpPr>
          <p:cNvPr id="8" name="TextBox 7">
            <a:extLst>
              <a:ext uri="{FF2B5EF4-FFF2-40B4-BE49-F238E27FC236}">
                <a16:creationId xmlns:a16="http://schemas.microsoft.com/office/drawing/2014/main" id="{7ED32BD0-B928-D632-88C1-677265DECEF5}"/>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435221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393723"/>
            <a:ext cx="14630400" cy="8229600"/>
          </a:xfrm>
          <a:prstGeom prst="rect">
            <a:avLst/>
          </a:prstGeom>
          <a:solidFill>
            <a:srgbClr val="0D0A2C">
              <a:alpha val="80000"/>
            </a:srgbClr>
          </a:solidFill>
          <a:ln/>
        </p:spPr>
      </p:sp>
      <p:sp>
        <p:nvSpPr>
          <p:cNvPr id="4" name="Text 1"/>
          <p:cNvSpPr/>
          <p:nvPr/>
        </p:nvSpPr>
        <p:spPr>
          <a:xfrm>
            <a:off x="-9194363" y="2206429"/>
            <a:ext cx="829794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Advanced Level Tech Roles</a:t>
            </a:r>
            <a:endParaRPr lang="en-US" sz="4850" dirty="0"/>
          </a:p>
        </p:txBody>
      </p:sp>
      <p:sp>
        <p:nvSpPr>
          <p:cNvPr id="5" name="Text 2"/>
          <p:cNvSpPr/>
          <p:nvPr/>
        </p:nvSpPr>
        <p:spPr>
          <a:xfrm>
            <a:off x="16201292" y="3324701"/>
            <a:ext cx="2652887"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Advanced-level tech roles demand expertise in specialized areas and the ability to handle complex challenges. These roles often require advanced degrees or certifications, coupled with significant work experience. This level of expertise sets you apart from the competition and allows you to take on leadership roles or contribute to cutting-edge research and development.</a:t>
            </a:r>
            <a:endParaRPr lang="en-US" sz="1900" dirty="0"/>
          </a:p>
        </p:txBody>
      </p:sp>
      <p:sp>
        <p:nvSpPr>
          <p:cNvPr id="6" name="Text 3"/>
          <p:cNvSpPr/>
          <p:nvPr/>
        </p:nvSpPr>
        <p:spPr>
          <a:xfrm>
            <a:off x="465452" y="9473290"/>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8" name="TextBox 7">
            <a:extLst>
              <a:ext uri="{FF2B5EF4-FFF2-40B4-BE49-F238E27FC236}">
                <a16:creationId xmlns:a16="http://schemas.microsoft.com/office/drawing/2014/main" id="{AF2D99EC-71DF-FB01-4650-AAC2B8C36F05}"/>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966160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25103" y="646628"/>
            <a:ext cx="6263640" cy="736640"/>
          </a:xfrm>
          <a:prstGeom prst="rect">
            <a:avLst/>
          </a:prstGeom>
          <a:noFill/>
          <a:ln/>
        </p:spPr>
        <p:txBody>
          <a:bodyPr wrap="none" lIns="0" tIns="0" rIns="0" bIns="0" rtlCol="0" anchor="t"/>
          <a:lstStyle/>
          <a:p>
            <a:pPr marL="0" indent="0">
              <a:lnSpc>
                <a:spcPts val="5800"/>
              </a:lnSpc>
              <a:buNone/>
            </a:pPr>
            <a:r>
              <a:rPr lang="en-US" sz="4600" dirty="0">
                <a:solidFill>
                  <a:srgbClr val="F2F0F4"/>
                </a:solidFill>
                <a:latin typeface="Montserrat" pitchFamily="34" charset="0"/>
                <a:ea typeface="Montserrat" pitchFamily="34" charset="-122"/>
                <a:cs typeface="Montserrat" pitchFamily="34" charset="-120"/>
              </a:rPr>
              <a:t>Job Role:</a:t>
            </a:r>
            <a:endParaRPr lang="en-US" sz="4600" dirty="0"/>
          </a:p>
        </p:txBody>
      </p:sp>
      <p:sp>
        <p:nvSpPr>
          <p:cNvPr id="5" name="Text 2"/>
          <p:cNvSpPr/>
          <p:nvPr/>
        </p:nvSpPr>
        <p:spPr>
          <a:xfrm>
            <a:off x="-3736240" y="2162532"/>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Average Salary</a:t>
            </a:r>
            <a:endParaRPr lang="en-US" sz="2300" dirty="0"/>
          </a:p>
        </p:txBody>
      </p:sp>
      <p:sp>
        <p:nvSpPr>
          <p:cNvPr id="6" name="Text 3"/>
          <p:cNvSpPr/>
          <p:nvPr/>
        </p:nvSpPr>
        <p:spPr>
          <a:xfrm>
            <a:off x="-3807674" y="2577941"/>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₹12-25 lakh per annum</a:t>
            </a:r>
            <a:endParaRPr lang="en-US" sz="1850" dirty="0"/>
          </a:p>
        </p:txBody>
      </p:sp>
      <p:sp>
        <p:nvSpPr>
          <p:cNvPr id="7" name="Text 4"/>
          <p:cNvSpPr/>
          <p:nvPr/>
        </p:nvSpPr>
        <p:spPr>
          <a:xfrm>
            <a:off x="5350669" y="-925473"/>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Demand</a:t>
            </a:r>
            <a:endParaRPr lang="en-US" sz="2300" dirty="0"/>
          </a:p>
        </p:txBody>
      </p:sp>
      <p:sp>
        <p:nvSpPr>
          <p:cNvPr id="8" name="Text 5"/>
          <p:cNvSpPr/>
          <p:nvPr/>
        </p:nvSpPr>
        <p:spPr>
          <a:xfrm>
            <a:off x="5343763" y="-457081"/>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Very High</a:t>
            </a:r>
            <a:endParaRPr lang="en-US" sz="1850" dirty="0"/>
          </a:p>
        </p:txBody>
      </p:sp>
      <p:sp>
        <p:nvSpPr>
          <p:cNvPr id="9" name="Text 6"/>
          <p:cNvSpPr/>
          <p:nvPr/>
        </p:nvSpPr>
        <p:spPr>
          <a:xfrm>
            <a:off x="15104727" y="2162532"/>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Notes</a:t>
            </a:r>
            <a:endParaRPr lang="en-US" sz="2300" dirty="0"/>
          </a:p>
        </p:txBody>
      </p:sp>
      <p:sp>
        <p:nvSpPr>
          <p:cNvPr id="10" name="Text 7"/>
          <p:cNvSpPr/>
          <p:nvPr/>
        </p:nvSpPr>
        <p:spPr>
          <a:xfrm>
            <a:off x="15104727" y="2955131"/>
            <a:ext cx="3942874" cy="3771900"/>
          </a:xfrm>
          <a:prstGeom prst="rect">
            <a:avLst/>
          </a:prstGeom>
          <a:noFill/>
          <a:ln/>
        </p:spPr>
        <p:txBody>
          <a:bodyPr wrap="squar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AI Engineers develop and implement AI models using machine learning algorithms and programming languages like Python. They work collaboratively with data scientists and software developers to create AI solutions for various industries. Strong problem-solving, critical thinking, and a commitment to continuous learning are essential.</a:t>
            </a:r>
            <a:endParaRPr lang="en-US" sz="1850" dirty="0"/>
          </a:p>
        </p:txBody>
      </p:sp>
      <p:sp>
        <p:nvSpPr>
          <p:cNvPr id="11" name="Text 8"/>
          <p:cNvSpPr/>
          <p:nvPr/>
        </p:nvSpPr>
        <p:spPr>
          <a:xfrm>
            <a:off x="825103" y="9688620"/>
            <a:ext cx="12980194" cy="377190"/>
          </a:xfrm>
          <a:prstGeom prst="rect">
            <a:avLst/>
          </a:prstGeom>
          <a:noFill/>
          <a:ln/>
        </p:spPr>
        <p:txBody>
          <a:bodyPr wrap="none" lIns="0" tIns="0" rIns="0" bIns="0" rtlCol="0" anchor="t"/>
          <a:lstStyle/>
          <a:p>
            <a:pPr marL="0" indent="0" algn="ctr">
              <a:lnSpc>
                <a:spcPts val="2950"/>
              </a:lnSpc>
              <a:buNone/>
            </a:pPr>
            <a:r>
              <a:rPr lang="en-US" sz="1850" dirty="0">
                <a:solidFill>
                  <a:srgbClr val="8252E0"/>
                </a:solidFill>
                <a:latin typeface="Heebo" pitchFamily="34" charset="0"/>
                <a:ea typeface="Heebo" pitchFamily="34" charset="-122"/>
                <a:cs typeface="Heebo" pitchFamily="34" charset="-120"/>
              </a:rPr>
              <a:t>Link For Study</a:t>
            </a:r>
            <a:endParaRPr lang="en-US" sz="1850" dirty="0"/>
          </a:p>
        </p:txBody>
      </p:sp>
      <p:sp>
        <p:nvSpPr>
          <p:cNvPr id="12" name="TextBox 11">
            <a:extLst>
              <a:ext uri="{FF2B5EF4-FFF2-40B4-BE49-F238E27FC236}">
                <a16:creationId xmlns:a16="http://schemas.microsoft.com/office/drawing/2014/main" id="{2628064E-2480-E98A-9DAD-46279EBD2828}"/>
              </a:ext>
            </a:extLst>
          </p:cNvPr>
          <p:cNvSpPr txBox="1"/>
          <p:nvPr/>
        </p:nvSpPr>
        <p:spPr>
          <a:xfrm>
            <a:off x="11521661" y="-2542049"/>
            <a:ext cx="5181600" cy="800219"/>
          </a:xfrm>
          <a:prstGeom prst="rect">
            <a:avLst/>
          </a:prstGeom>
          <a:noFill/>
        </p:spPr>
        <p:txBody>
          <a:bodyPr wrap="square" rtlCol="0">
            <a:spAutoFit/>
          </a:bodyPr>
          <a:lstStyle/>
          <a:p>
            <a:r>
              <a:rPr lang="en-US" sz="4600" dirty="0">
                <a:solidFill>
                  <a:srgbClr val="F2F0F4"/>
                </a:solidFill>
                <a:latin typeface="Montserrat" pitchFamily="34" charset="0"/>
                <a:ea typeface="Montserrat" pitchFamily="34" charset="-122"/>
                <a:cs typeface="Montserrat" pitchFamily="34" charset="-120"/>
              </a:rPr>
              <a:t>AI Engineer</a:t>
            </a:r>
            <a:endParaRPr lang="en-IN" sz="4600" dirty="0"/>
          </a:p>
        </p:txBody>
      </p:sp>
      <p:sp>
        <p:nvSpPr>
          <p:cNvPr id="14" name="TextBox 13">
            <a:extLst>
              <a:ext uri="{FF2B5EF4-FFF2-40B4-BE49-F238E27FC236}">
                <a16:creationId xmlns:a16="http://schemas.microsoft.com/office/drawing/2014/main" id="{3F7C48BE-88A1-72CD-C2FC-6C44B5CCB59F}"/>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1654" y="2488406"/>
            <a:ext cx="4931093" cy="4931093"/>
          </a:xfrm>
          <a:prstGeom prst="rect">
            <a:avLst/>
          </a:prstGeom>
        </p:spPr>
      </p:pic>
      <p:sp>
        <p:nvSpPr>
          <p:cNvPr id="4" name="Text 0"/>
          <p:cNvSpPr/>
          <p:nvPr/>
        </p:nvSpPr>
        <p:spPr>
          <a:xfrm>
            <a:off x="777597" y="464463"/>
            <a:ext cx="13144143" cy="2023943"/>
          </a:xfrm>
          <a:prstGeom prst="rect">
            <a:avLst/>
          </a:prstGeom>
          <a:noFill/>
          <a:ln/>
        </p:spPr>
        <p:txBody>
          <a:bodyPr wrap="square" lIns="0" tIns="0" rIns="0" bIns="0" rtlCol="0" anchor="t"/>
          <a:lstStyle/>
          <a:p>
            <a:pPr marL="0" indent="0">
              <a:lnSpc>
                <a:spcPts val="7500"/>
              </a:lnSpc>
              <a:buNone/>
            </a:pPr>
            <a:r>
              <a:rPr lang="en-US" sz="6000" dirty="0">
                <a:solidFill>
                  <a:srgbClr val="F2F0F4"/>
                </a:solidFill>
                <a:latin typeface="Montserrat" pitchFamily="34" charset="0"/>
                <a:ea typeface="Montserrat" pitchFamily="34" charset="-122"/>
                <a:cs typeface="Montserrat" pitchFamily="34" charset="-120"/>
              </a:rPr>
              <a:t>High-Paying Jobs in Tech: A Comprehensive Guide</a:t>
            </a:r>
            <a:endParaRPr lang="en-US" sz="6000" dirty="0"/>
          </a:p>
        </p:txBody>
      </p:sp>
      <p:sp>
        <p:nvSpPr>
          <p:cNvPr id="5" name="Text 1"/>
          <p:cNvSpPr/>
          <p:nvPr/>
        </p:nvSpPr>
        <p:spPr>
          <a:xfrm>
            <a:off x="777597" y="3452455"/>
            <a:ext cx="7588806" cy="3967044"/>
          </a:xfrm>
          <a:prstGeom prst="rect">
            <a:avLst/>
          </a:prstGeom>
          <a:noFill/>
          <a:ln/>
        </p:spPr>
        <p:txBody>
          <a:bodyPr wrap="square" lIns="0" tIns="0" rIns="0" bIns="0" rtlCol="0" anchor="t"/>
          <a:lstStyle/>
          <a:p>
            <a:pPr marL="0" indent="0">
              <a:lnSpc>
                <a:spcPts val="2750"/>
              </a:lnSpc>
              <a:buNone/>
            </a:pPr>
            <a:r>
              <a:rPr lang="en-US" sz="2400" dirty="0">
                <a:solidFill>
                  <a:srgbClr val="DCD7E5"/>
                </a:solidFill>
                <a:latin typeface="Heebo" pitchFamily="34" charset="0"/>
                <a:ea typeface="Heebo" pitchFamily="34" charset="-122"/>
                <a:cs typeface="Heebo" pitchFamily="34" charset="-120"/>
              </a:rPr>
              <a:t>The technology sector is a hotbed of opportunity, with numerous high-paying jobs available across various fields. From AI to data science, the demand for skilled professionals continues to surge, driving salaries and career prospects upward. This guide will explore the top high-paying tech roles, providing insights into their responsibilities, required skills, and career paths. We will delve into the average salaries, market demand, and the best approaches to achieve your career aspirations.</a:t>
            </a:r>
            <a:endParaRPr lang="en-US" sz="2400" dirty="0"/>
          </a:p>
        </p:txBody>
      </p:sp>
      <p:sp>
        <p:nvSpPr>
          <p:cNvPr id="7" name="TextBox 6">
            <a:extLst>
              <a:ext uri="{FF2B5EF4-FFF2-40B4-BE49-F238E27FC236}">
                <a16:creationId xmlns:a16="http://schemas.microsoft.com/office/drawing/2014/main" id="{4793B9AE-8F07-7C3D-CB1C-6C60C8355DF2}"/>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5531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25103" y="646628"/>
            <a:ext cx="6263640" cy="736640"/>
          </a:xfrm>
          <a:prstGeom prst="rect">
            <a:avLst/>
          </a:prstGeom>
          <a:noFill/>
          <a:ln/>
        </p:spPr>
        <p:txBody>
          <a:bodyPr wrap="none" lIns="0" tIns="0" rIns="0" bIns="0" rtlCol="0" anchor="t"/>
          <a:lstStyle/>
          <a:p>
            <a:pPr marL="0" indent="0">
              <a:lnSpc>
                <a:spcPts val="5800"/>
              </a:lnSpc>
              <a:buNone/>
            </a:pPr>
            <a:r>
              <a:rPr lang="en-US" sz="4600" dirty="0">
                <a:solidFill>
                  <a:srgbClr val="F2F0F4"/>
                </a:solidFill>
                <a:latin typeface="Montserrat" pitchFamily="34" charset="0"/>
                <a:ea typeface="Montserrat" pitchFamily="34" charset="-122"/>
                <a:cs typeface="Montserrat" pitchFamily="34" charset="-120"/>
              </a:rPr>
              <a:t>Job Role:</a:t>
            </a:r>
            <a:endParaRPr lang="en-US" sz="4600" dirty="0"/>
          </a:p>
        </p:txBody>
      </p:sp>
      <p:sp>
        <p:nvSpPr>
          <p:cNvPr id="5" name="Text 2"/>
          <p:cNvSpPr/>
          <p:nvPr/>
        </p:nvSpPr>
        <p:spPr>
          <a:xfrm>
            <a:off x="-3736240" y="2162532"/>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Average Salary</a:t>
            </a:r>
            <a:endParaRPr lang="en-US" sz="2300" dirty="0"/>
          </a:p>
        </p:txBody>
      </p:sp>
      <p:sp>
        <p:nvSpPr>
          <p:cNvPr id="6" name="Text 3"/>
          <p:cNvSpPr/>
          <p:nvPr/>
        </p:nvSpPr>
        <p:spPr>
          <a:xfrm>
            <a:off x="-3807674" y="2577941"/>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₹12-25 lakh per annum</a:t>
            </a:r>
            <a:endParaRPr lang="en-US" sz="1850" dirty="0"/>
          </a:p>
        </p:txBody>
      </p:sp>
      <p:sp>
        <p:nvSpPr>
          <p:cNvPr id="7" name="Text 4"/>
          <p:cNvSpPr/>
          <p:nvPr/>
        </p:nvSpPr>
        <p:spPr>
          <a:xfrm>
            <a:off x="5350669" y="-925473"/>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Demand</a:t>
            </a:r>
            <a:endParaRPr lang="en-US" sz="2300" dirty="0"/>
          </a:p>
        </p:txBody>
      </p:sp>
      <p:sp>
        <p:nvSpPr>
          <p:cNvPr id="8" name="Text 5"/>
          <p:cNvSpPr/>
          <p:nvPr/>
        </p:nvSpPr>
        <p:spPr>
          <a:xfrm>
            <a:off x="5343763" y="-457081"/>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Very High</a:t>
            </a:r>
            <a:endParaRPr lang="en-US" sz="1850" dirty="0"/>
          </a:p>
        </p:txBody>
      </p:sp>
      <p:sp>
        <p:nvSpPr>
          <p:cNvPr id="9" name="Text 6"/>
          <p:cNvSpPr/>
          <p:nvPr/>
        </p:nvSpPr>
        <p:spPr>
          <a:xfrm>
            <a:off x="15104727" y="2162532"/>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Notes</a:t>
            </a:r>
            <a:endParaRPr lang="en-US" sz="2300" dirty="0"/>
          </a:p>
        </p:txBody>
      </p:sp>
      <p:sp>
        <p:nvSpPr>
          <p:cNvPr id="10" name="Text 7"/>
          <p:cNvSpPr/>
          <p:nvPr/>
        </p:nvSpPr>
        <p:spPr>
          <a:xfrm>
            <a:off x="15104727" y="2955131"/>
            <a:ext cx="3942874" cy="3771900"/>
          </a:xfrm>
          <a:prstGeom prst="rect">
            <a:avLst/>
          </a:prstGeom>
          <a:noFill/>
          <a:ln/>
        </p:spPr>
        <p:txBody>
          <a:bodyPr wrap="squar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AI Engineers develop and implement AI models using machine learning algorithms and programming languages like Python. They work collaboratively with data scientists and software developers to create AI solutions for various industries. Strong problem-solving, critical thinking, and a commitment to continuous learning are essential.</a:t>
            </a:r>
            <a:endParaRPr lang="en-US" sz="1850" dirty="0"/>
          </a:p>
        </p:txBody>
      </p:sp>
      <p:sp>
        <p:nvSpPr>
          <p:cNvPr id="11" name="Text 8"/>
          <p:cNvSpPr/>
          <p:nvPr/>
        </p:nvSpPr>
        <p:spPr>
          <a:xfrm>
            <a:off x="825103" y="9688620"/>
            <a:ext cx="12980194" cy="377190"/>
          </a:xfrm>
          <a:prstGeom prst="rect">
            <a:avLst/>
          </a:prstGeom>
          <a:noFill/>
          <a:ln/>
        </p:spPr>
        <p:txBody>
          <a:bodyPr wrap="none" lIns="0" tIns="0" rIns="0" bIns="0" rtlCol="0" anchor="t"/>
          <a:lstStyle/>
          <a:p>
            <a:pPr marL="0" indent="0" algn="ctr">
              <a:lnSpc>
                <a:spcPts val="2950"/>
              </a:lnSpc>
              <a:buNone/>
            </a:pPr>
            <a:r>
              <a:rPr lang="en-US" sz="1850" dirty="0">
                <a:solidFill>
                  <a:srgbClr val="8252E0"/>
                </a:solidFill>
                <a:latin typeface="Heebo" pitchFamily="34" charset="0"/>
                <a:ea typeface="Heebo" pitchFamily="34" charset="-122"/>
                <a:cs typeface="Heebo" pitchFamily="34" charset="-120"/>
              </a:rPr>
              <a:t>Link For Study</a:t>
            </a:r>
            <a:endParaRPr lang="en-US" sz="1850" dirty="0"/>
          </a:p>
        </p:txBody>
      </p:sp>
      <p:sp>
        <p:nvSpPr>
          <p:cNvPr id="12" name="TextBox 11">
            <a:extLst>
              <a:ext uri="{FF2B5EF4-FFF2-40B4-BE49-F238E27FC236}">
                <a16:creationId xmlns:a16="http://schemas.microsoft.com/office/drawing/2014/main" id="{2628064E-2480-E98A-9DAD-46279EBD2828}"/>
              </a:ext>
            </a:extLst>
          </p:cNvPr>
          <p:cNvSpPr txBox="1"/>
          <p:nvPr/>
        </p:nvSpPr>
        <p:spPr>
          <a:xfrm>
            <a:off x="3664625" y="614838"/>
            <a:ext cx="5181600" cy="800219"/>
          </a:xfrm>
          <a:prstGeom prst="rect">
            <a:avLst/>
          </a:prstGeom>
          <a:noFill/>
        </p:spPr>
        <p:txBody>
          <a:bodyPr wrap="square" rtlCol="0">
            <a:spAutoFit/>
          </a:bodyPr>
          <a:lstStyle/>
          <a:p>
            <a:r>
              <a:rPr lang="en-US" sz="4600" dirty="0">
                <a:solidFill>
                  <a:srgbClr val="F2F0F4"/>
                </a:solidFill>
                <a:latin typeface="Montserrat" pitchFamily="34" charset="0"/>
                <a:ea typeface="Montserrat" pitchFamily="34" charset="-122"/>
                <a:cs typeface="Montserrat" pitchFamily="34" charset="-120"/>
              </a:rPr>
              <a:t>AI Engineer</a:t>
            </a:r>
            <a:endParaRPr lang="en-IN" sz="4600" dirty="0"/>
          </a:p>
        </p:txBody>
      </p:sp>
      <p:sp>
        <p:nvSpPr>
          <p:cNvPr id="14" name="TextBox 13">
            <a:extLst>
              <a:ext uri="{FF2B5EF4-FFF2-40B4-BE49-F238E27FC236}">
                <a16:creationId xmlns:a16="http://schemas.microsoft.com/office/drawing/2014/main" id="{D889D983-45E1-14C3-B364-919649CCD231}"/>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906295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25103" y="646628"/>
            <a:ext cx="6263640" cy="736640"/>
          </a:xfrm>
          <a:prstGeom prst="rect">
            <a:avLst/>
          </a:prstGeom>
          <a:noFill/>
          <a:ln/>
        </p:spPr>
        <p:txBody>
          <a:bodyPr wrap="none" lIns="0" tIns="0" rIns="0" bIns="0" rtlCol="0" anchor="t"/>
          <a:lstStyle/>
          <a:p>
            <a:pPr marL="0" indent="0">
              <a:lnSpc>
                <a:spcPts val="5800"/>
              </a:lnSpc>
              <a:buNone/>
            </a:pPr>
            <a:r>
              <a:rPr lang="en-US" sz="4600" dirty="0">
                <a:solidFill>
                  <a:srgbClr val="F2F0F4"/>
                </a:solidFill>
                <a:latin typeface="Montserrat" pitchFamily="34" charset="0"/>
                <a:ea typeface="Montserrat" pitchFamily="34" charset="-122"/>
                <a:cs typeface="Montserrat" pitchFamily="34" charset="-120"/>
              </a:rPr>
              <a:t>Job Role:</a:t>
            </a:r>
            <a:endParaRPr lang="en-US" sz="4600" dirty="0"/>
          </a:p>
        </p:txBody>
      </p:sp>
      <p:sp>
        <p:nvSpPr>
          <p:cNvPr id="5" name="Text 2"/>
          <p:cNvSpPr/>
          <p:nvPr/>
        </p:nvSpPr>
        <p:spPr>
          <a:xfrm>
            <a:off x="5500724" y="3634153"/>
            <a:ext cx="4630684" cy="1604259"/>
          </a:xfrm>
          <a:prstGeom prst="rect">
            <a:avLst/>
          </a:prstGeom>
          <a:noFill/>
          <a:ln/>
        </p:spPr>
        <p:txBody>
          <a:bodyPr wrap="none" lIns="0" tIns="0" rIns="0" bIns="0" rtlCol="0" anchor="t"/>
          <a:lstStyle/>
          <a:p>
            <a:pPr marL="0" indent="0">
              <a:lnSpc>
                <a:spcPts val="2900"/>
              </a:lnSpc>
              <a:buNone/>
            </a:pPr>
            <a:r>
              <a:rPr lang="en-US" sz="4000" dirty="0">
                <a:solidFill>
                  <a:srgbClr val="F2F0F4"/>
                </a:solidFill>
                <a:latin typeface="Montserrat" pitchFamily="34" charset="0"/>
                <a:ea typeface="Montserrat" pitchFamily="34" charset="-122"/>
                <a:cs typeface="Montserrat" pitchFamily="34" charset="-120"/>
              </a:rPr>
              <a:t>Average Salary</a:t>
            </a:r>
            <a:endParaRPr lang="en-US" sz="4000" dirty="0"/>
          </a:p>
        </p:txBody>
      </p:sp>
      <p:sp>
        <p:nvSpPr>
          <p:cNvPr id="6" name="Text 3"/>
          <p:cNvSpPr/>
          <p:nvPr/>
        </p:nvSpPr>
        <p:spPr>
          <a:xfrm>
            <a:off x="5428032" y="4195846"/>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a:t>
            </a:r>
            <a:r>
              <a:rPr lang="en-US" sz="3200" dirty="0">
                <a:solidFill>
                  <a:srgbClr val="DCD7E5"/>
                </a:solidFill>
                <a:latin typeface="Heebo" pitchFamily="34" charset="0"/>
                <a:ea typeface="Heebo" pitchFamily="34" charset="-122"/>
                <a:cs typeface="Heebo" pitchFamily="34" charset="-120"/>
              </a:rPr>
              <a:t>12-25 lakh per annum</a:t>
            </a:r>
            <a:endParaRPr lang="en-US" sz="3200" dirty="0"/>
          </a:p>
        </p:txBody>
      </p:sp>
      <p:sp>
        <p:nvSpPr>
          <p:cNvPr id="7" name="Text 4"/>
          <p:cNvSpPr/>
          <p:nvPr/>
        </p:nvSpPr>
        <p:spPr>
          <a:xfrm>
            <a:off x="5350669" y="-925473"/>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Demand</a:t>
            </a:r>
            <a:endParaRPr lang="en-US" sz="2300" dirty="0"/>
          </a:p>
        </p:txBody>
      </p:sp>
      <p:sp>
        <p:nvSpPr>
          <p:cNvPr id="8" name="Text 5"/>
          <p:cNvSpPr/>
          <p:nvPr/>
        </p:nvSpPr>
        <p:spPr>
          <a:xfrm>
            <a:off x="5343763" y="-457081"/>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Very High</a:t>
            </a:r>
            <a:endParaRPr lang="en-US" sz="1850" dirty="0"/>
          </a:p>
        </p:txBody>
      </p:sp>
      <p:sp>
        <p:nvSpPr>
          <p:cNvPr id="9" name="Text 6"/>
          <p:cNvSpPr/>
          <p:nvPr/>
        </p:nvSpPr>
        <p:spPr>
          <a:xfrm>
            <a:off x="15104727" y="2162532"/>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Notes</a:t>
            </a:r>
            <a:endParaRPr lang="en-US" sz="2300" dirty="0"/>
          </a:p>
        </p:txBody>
      </p:sp>
      <p:sp>
        <p:nvSpPr>
          <p:cNvPr id="10" name="Text 7"/>
          <p:cNvSpPr/>
          <p:nvPr/>
        </p:nvSpPr>
        <p:spPr>
          <a:xfrm>
            <a:off x="15104727" y="2955131"/>
            <a:ext cx="3942874" cy="3771900"/>
          </a:xfrm>
          <a:prstGeom prst="rect">
            <a:avLst/>
          </a:prstGeom>
          <a:noFill/>
          <a:ln/>
        </p:spPr>
        <p:txBody>
          <a:bodyPr wrap="squar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AI Engineers develop and implement AI models using machine learning algorithms and programming languages like Python. They work collaboratively with data scientists and software developers to create AI solutions for various industries. Strong problem-solving, critical thinking, and a commitment to continuous learning are essential.</a:t>
            </a:r>
            <a:endParaRPr lang="en-US" sz="1850" dirty="0"/>
          </a:p>
        </p:txBody>
      </p:sp>
      <p:sp>
        <p:nvSpPr>
          <p:cNvPr id="11" name="Text 8"/>
          <p:cNvSpPr/>
          <p:nvPr/>
        </p:nvSpPr>
        <p:spPr>
          <a:xfrm>
            <a:off x="825103" y="9688620"/>
            <a:ext cx="12980194" cy="377190"/>
          </a:xfrm>
          <a:prstGeom prst="rect">
            <a:avLst/>
          </a:prstGeom>
          <a:noFill/>
          <a:ln/>
        </p:spPr>
        <p:txBody>
          <a:bodyPr wrap="none" lIns="0" tIns="0" rIns="0" bIns="0" rtlCol="0" anchor="t"/>
          <a:lstStyle/>
          <a:p>
            <a:pPr marL="0" indent="0" algn="ctr">
              <a:lnSpc>
                <a:spcPts val="2950"/>
              </a:lnSpc>
              <a:buNone/>
            </a:pPr>
            <a:r>
              <a:rPr lang="en-US" sz="1850" dirty="0">
                <a:solidFill>
                  <a:srgbClr val="8252E0"/>
                </a:solidFill>
                <a:latin typeface="Heebo" pitchFamily="34" charset="0"/>
                <a:ea typeface="Heebo" pitchFamily="34" charset="-122"/>
                <a:cs typeface="Heebo" pitchFamily="34" charset="-120"/>
              </a:rPr>
              <a:t>Link For Study</a:t>
            </a:r>
            <a:endParaRPr lang="en-US" sz="1850" dirty="0"/>
          </a:p>
        </p:txBody>
      </p:sp>
      <p:sp>
        <p:nvSpPr>
          <p:cNvPr id="12" name="TextBox 11">
            <a:extLst>
              <a:ext uri="{FF2B5EF4-FFF2-40B4-BE49-F238E27FC236}">
                <a16:creationId xmlns:a16="http://schemas.microsoft.com/office/drawing/2014/main" id="{2628064E-2480-E98A-9DAD-46279EBD2828}"/>
              </a:ext>
            </a:extLst>
          </p:cNvPr>
          <p:cNvSpPr txBox="1"/>
          <p:nvPr/>
        </p:nvSpPr>
        <p:spPr>
          <a:xfrm>
            <a:off x="3664625" y="614838"/>
            <a:ext cx="5181600" cy="800219"/>
          </a:xfrm>
          <a:prstGeom prst="rect">
            <a:avLst/>
          </a:prstGeom>
          <a:noFill/>
        </p:spPr>
        <p:txBody>
          <a:bodyPr wrap="square" rtlCol="0">
            <a:spAutoFit/>
          </a:bodyPr>
          <a:lstStyle/>
          <a:p>
            <a:r>
              <a:rPr lang="en-US" sz="4600" dirty="0">
                <a:solidFill>
                  <a:srgbClr val="F2F0F4"/>
                </a:solidFill>
                <a:latin typeface="Montserrat" pitchFamily="34" charset="0"/>
                <a:ea typeface="Montserrat" pitchFamily="34" charset="-122"/>
                <a:cs typeface="Montserrat" pitchFamily="34" charset="-120"/>
              </a:rPr>
              <a:t>AI Engineer</a:t>
            </a:r>
            <a:endParaRPr lang="en-IN" sz="4600" dirty="0"/>
          </a:p>
        </p:txBody>
      </p:sp>
      <p:sp>
        <p:nvSpPr>
          <p:cNvPr id="14" name="TextBox 13">
            <a:extLst>
              <a:ext uri="{FF2B5EF4-FFF2-40B4-BE49-F238E27FC236}">
                <a16:creationId xmlns:a16="http://schemas.microsoft.com/office/drawing/2014/main" id="{92C97A19-5C2B-B4A3-C000-A616A400DDAD}"/>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86970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txBody>
          <a:bodyPr/>
          <a:lstStyle/>
          <a:p>
            <a:endParaRPr lang="en-IN" dirty="0"/>
          </a:p>
        </p:txBody>
      </p:sp>
      <p:sp>
        <p:nvSpPr>
          <p:cNvPr id="4" name="Text 1"/>
          <p:cNvSpPr/>
          <p:nvPr/>
        </p:nvSpPr>
        <p:spPr>
          <a:xfrm>
            <a:off x="825103" y="646628"/>
            <a:ext cx="6263640" cy="736640"/>
          </a:xfrm>
          <a:prstGeom prst="rect">
            <a:avLst/>
          </a:prstGeom>
          <a:noFill/>
          <a:ln/>
        </p:spPr>
        <p:txBody>
          <a:bodyPr wrap="none" lIns="0" tIns="0" rIns="0" bIns="0" rtlCol="0" anchor="t"/>
          <a:lstStyle/>
          <a:p>
            <a:pPr marL="0" indent="0">
              <a:lnSpc>
                <a:spcPts val="5800"/>
              </a:lnSpc>
              <a:buNone/>
            </a:pPr>
            <a:r>
              <a:rPr lang="en-US" sz="4600" dirty="0">
                <a:solidFill>
                  <a:srgbClr val="F2F0F4"/>
                </a:solidFill>
                <a:latin typeface="Montserrat" pitchFamily="34" charset="0"/>
                <a:ea typeface="Montserrat" pitchFamily="34" charset="-122"/>
                <a:cs typeface="Montserrat" pitchFamily="34" charset="-120"/>
              </a:rPr>
              <a:t>Job Role:</a:t>
            </a:r>
            <a:endParaRPr lang="en-US" sz="4600" dirty="0"/>
          </a:p>
        </p:txBody>
      </p:sp>
      <p:sp>
        <p:nvSpPr>
          <p:cNvPr id="5" name="Text 2"/>
          <p:cNvSpPr/>
          <p:nvPr/>
        </p:nvSpPr>
        <p:spPr>
          <a:xfrm>
            <a:off x="1045955" y="2344548"/>
            <a:ext cx="4630684" cy="561693"/>
          </a:xfrm>
          <a:prstGeom prst="rect">
            <a:avLst/>
          </a:prstGeom>
          <a:noFill/>
          <a:ln/>
        </p:spPr>
        <p:txBody>
          <a:bodyPr wrap="none" lIns="0" tIns="0" rIns="0" bIns="0" rtlCol="0" anchor="t"/>
          <a:lstStyle/>
          <a:p>
            <a:pPr marL="0" indent="0">
              <a:lnSpc>
                <a:spcPts val="2900"/>
              </a:lnSpc>
              <a:buNone/>
            </a:pPr>
            <a:r>
              <a:rPr lang="en-US" sz="1850" dirty="0">
                <a:solidFill>
                  <a:srgbClr val="F2F0F4"/>
                </a:solidFill>
                <a:latin typeface="Montserrat" pitchFamily="34" charset="0"/>
                <a:ea typeface="Montserrat" pitchFamily="34" charset="-122"/>
                <a:cs typeface="Montserrat" pitchFamily="34" charset="-120"/>
              </a:rPr>
              <a:t>Average Salary</a:t>
            </a:r>
            <a:endParaRPr lang="en-US" sz="1850" dirty="0"/>
          </a:p>
        </p:txBody>
      </p:sp>
      <p:sp>
        <p:nvSpPr>
          <p:cNvPr id="6" name="Text 3"/>
          <p:cNvSpPr/>
          <p:nvPr/>
        </p:nvSpPr>
        <p:spPr>
          <a:xfrm>
            <a:off x="1045955" y="2685482"/>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₹12-25 lakh per annum</a:t>
            </a:r>
            <a:endParaRPr lang="en-US" sz="1850" dirty="0"/>
          </a:p>
        </p:txBody>
      </p:sp>
      <p:sp>
        <p:nvSpPr>
          <p:cNvPr id="7" name="Text 4"/>
          <p:cNvSpPr/>
          <p:nvPr/>
        </p:nvSpPr>
        <p:spPr>
          <a:xfrm>
            <a:off x="5936822" y="3457813"/>
            <a:ext cx="2946916" cy="368260"/>
          </a:xfrm>
          <a:prstGeom prst="rect">
            <a:avLst/>
          </a:prstGeom>
          <a:noFill/>
          <a:ln/>
        </p:spPr>
        <p:txBody>
          <a:bodyPr wrap="none" lIns="0" tIns="0" rIns="0" bIns="0" rtlCol="0" anchor="t"/>
          <a:lstStyle/>
          <a:p>
            <a:pPr marL="0" indent="0">
              <a:lnSpc>
                <a:spcPts val="2900"/>
              </a:lnSpc>
              <a:buNone/>
            </a:pPr>
            <a:r>
              <a:rPr lang="en-US" sz="3600" dirty="0">
                <a:solidFill>
                  <a:srgbClr val="F2F0F4"/>
                </a:solidFill>
                <a:latin typeface="Montserrat" pitchFamily="34" charset="0"/>
                <a:ea typeface="Montserrat" pitchFamily="34" charset="-122"/>
                <a:cs typeface="Montserrat" pitchFamily="34" charset="-120"/>
              </a:rPr>
              <a:t>Demand</a:t>
            </a:r>
            <a:endParaRPr lang="en-US" sz="3600" dirty="0"/>
          </a:p>
        </p:txBody>
      </p:sp>
      <p:sp>
        <p:nvSpPr>
          <p:cNvPr id="8" name="Text 5"/>
          <p:cNvSpPr/>
          <p:nvPr/>
        </p:nvSpPr>
        <p:spPr>
          <a:xfrm>
            <a:off x="5929916" y="3926205"/>
            <a:ext cx="3942874" cy="377190"/>
          </a:xfrm>
          <a:prstGeom prst="rect">
            <a:avLst/>
          </a:prstGeom>
          <a:noFill/>
          <a:ln/>
        </p:spPr>
        <p:txBody>
          <a:bodyPr wrap="none" lIns="0" tIns="0" rIns="0" bIns="0" rtlCol="0" anchor="t"/>
          <a:lstStyle/>
          <a:p>
            <a:pPr marL="0" indent="0">
              <a:lnSpc>
                <a:spcPts val="2950"/>
              </a:lnSpc>
              <a:buNone/>
            </a:pPr>
            <a:r>
              <a:rPr lang="en-US" sz="3600" dirty="0">
                <a:solidFill>
                  <a:srgbClr val="DCD7E5"/>
                </a:solidFill>
                <a:latin typeface="Heebo" pitchFamily="34" charset="0"/>
                <a:ea typeface="Heebo" pitchFamily="34" charset="-122"/>
                <a:cs typeface="Heebo" pitchFamily="34" charset="-120"/>
              </a:rPr>
              <a:t>Very High</a:t>
            </a:r>
            <a:endParaRPr lang="en-US" sz="3600" dirty="0"/>
          </a:p>
        </p:txBody>
      </p:sp>
      <p:sp>
        <p:nvSpPr>
          <p:cNvPr id="9" name="Text 6"/>
          <p:cNvSpPr/>
          <p:nvPr/>
        </p:nvSpPr>
        <p:spPr>
          <a:xfrm>
            <a:off x="15104727" y="2162532"/>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Notes</a:t>
            </a:r>
            <a:endParaRPr lang="en-US" sz="2300" dirty="0"/>
          </a:p>
        </p:txBody>
      </p:sp>
      <p:sp>
        <p:nvSpPr>
          <p:cNvPr id="10" name="Text 7"/>
          <p:cNvSpPr/>
          <p:nvPr/>
        </p:nvSpPr>
        <p:spPr>
          <a:xfrm>
            <a:off x="15104727" y="2955131"/>
            <a:ext cx="3942874" cy="3771900"/>
          </a:xfrm>
          <a:prstGeom prst="rect">
            <a:avLst/>
          </a:prstGeom>
          <a:noFill/>
          <a:ln/>
        </p:spPr>
        <p:txBody>
          <a:bodyPr wrap="squar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AI Engineers develop and implement AI models using machine learning algorithms and programming languages like Python. They work collaboratively with data scientists and software developers to create AI solutions for various industries. Strong problem-solving, critical thinking, and a commitment to continuous learning are essential.</a:t>
            </a:r>
            <a:endParaRPr lang="en-US" sz="1850" dirty="0"/>
          </a:p>
        </p:txBody>
      </p:sp>
      <p:sp>
        <p:nvSpPr>
          <p:cNvPr id="11" name="Text 8"/>
          <p:cNvSpPr/>
          <p:nvPr/>
        </p:nvSpPr>
        <p:spPr>
          <a:xfrm>
            <a:off x="825103" y="9688620"/>
            <a:ext cx="12980194" cy="377190"/>
          </a:xfrm>
          <a:prstGeom prst="rect">
            <a:avLst/>
          </a:prstGeom>
          <a:noFill/>
          <a:ln/>
        </p:spPr>
        <p:txBody>
          <a:bodyPr wrap="none" lIns="0" tIns="0" rIns="0" bIns="0" rtlCol="0" anchor="t"/>
          <a:lstStyle/>
          <a:p>
            <a:pPr marL="0" indent="0" algn="ctr">
              <a:lnSpc>
                <a:spcPts val="2950"/>
              </a:lnSpc>
              <a:buNone/>
            </a:pPr>
            <a:r>
              <a:rPr lang="en-US" sz="1850" dirty="0">
                <a:solidFill>
                  <a:srgbClr val="8252E0"/>
                </a:solidFill>
                <a:latin typeface="Heebo" pitchFamily="34" charset="0"/>
                <a:ea typeface="Heebo" pitchFamily="34" charset="-122"/>
                <a:cs typeface="Heebo" pitchFamily="34" charset="-120"/>
              </a:rPr>
              <a:t>Link For Study</a:t>
            </a:r>
            <a:endParaRPr lang="en-US" sz="1850" dirty="0"/>
          </a:p>
        </p:txBody>
      </p:sp>
      <p:sp>
        <p:nvSpPr>
          <p:cNvPr id="12" name="TextBox 11">
            <a:extLst>
              <a:ext uri="{FF2B5EF4-FFF2-40B4-BE49-F238E27FC236}">
                <a16:creationId xmlns:a16="http://schemas.microsoft.com/office/drawing/2014/main" id="{2628064E-2480-E98A-9DAD-46279EBD2828}"/>
              </a:ext>
            </a:extLst>
          </p:cNvPr>
          <p:cNvSpPr txBox="1"/>
          <p:nvPr/>
        </p:nvSpPr>
        <p:spPr>
          <a:xfrm>
            <a:off x="3664625" y="614838"/>
            <a:ext cx="5181600" cy="800219"/>
          </a:xfrm>
          <a:prstGeom prst="rect">
            <a:avLst/>
          </a:prstGeom>
          <a:noFill/>
        </p:spPr>
        <p:txBody>
          <a:bodyPr wrap="square" rtlCol="0">
            <a:spAutoFit/>
          </a:bodyPr>
          <a:lstStyle/>
          <a:p>
            <a:r>
              <a:rPr lang="en-US" sz="4600" dirty="0">
                <a:solidFill>
                  <a:srgbClr val="F2F0F4"/>
                </a:solidFill>
                <a:latin typeface="Montserrat" pitchFamily="34" charset="0"/>
                <a:ea typeface="Montserrat" pitchFamily="34" charset="-122"/>
                <a:cs typeface="Montserrat" pitchFamily="34" charset="-120"/>
              </a:rPr>
              <a:t>AI Engineer</a:t>
            </a:r>
            <a:endParaRPr lang="en-IN" sz="4600" dirty="0"/>
          </a:p>
        </p:txBody>
      </p:sp>
      <p:sp>
        <p:nvSpPr>
          <p:cNvPr id="14" name="TextBox 13">
            <a:extLst>
              <a:ext uri="{FF2B5EF4-FFF2-40B4-BE49-F238E27FC236}">
                <a16:creationId xmlns:a16="http://schemas.microsoft.com/office/drawing/2014/main" id="{FB607FC6-7CD6-3E90-1EDE-704E49EF4012}"/>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02384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txBody>
          <a:bodyPr/>
          <a:lstStyle/>
          <a:p>
            <a:endParaRPr lang="en-IN" dirty="0"/>
          </a:p>
        </p:txBody>
      </p:sp>
      <p:sp>
        <p:nvSpPr>
          <p:cNvPr id="4" name="Text 1"/>
          <p:cNvSpPr/>
          <p:nvPr/>
        </p:nvSpPr>
        <p:spPr>
          <a:xfrm>
            <a:off x="825103" y="646628"/>
            <a:ext cx="6263640" cy="736640"/>
          </a:xfrm>
          <a:prstGeom prst="rect">
            <a:avLst/>
          </a:prstGeom>
          <a:noFill/>
          <a:ln/>
        </p:spPr>
        <p:txBody>
          <a:bodyPr wrap="none" lIns="0" tIns="0" rIns="0" bIns="0" rtlCol="0" anchor="t"/>
          <a:lstStyle/>
          <a:p>
            <a:pPr marL="0" indent="0">
              <a:lnSpc>
                <a:spcPts val="5800"/>
              </a:lnSpc>
              <a:buNone/>
            </a:pPr>
            <a:r>
              <a:rPr lang="en-US" sz="4600" dirty="0">
                <a:solidFill>
                  <a:srgbClr val="F2F0F4"/>
                </a:solidFill>
                <a:latin typeface="Montserrat" pitchFamily="34" charset="0"/>
                <a:ea typeface="Montserrat" pitchFamily="34" charset="-122"/>
                <a:cs typeface="Montserrat" pitchFamily="34" charset="-120"/>
              </a:rPr>
              <a:t>Job Role:</a:t>
            </a:r>
            <a:endParaRPr lang="en-US" sz="4600" dirty="0"/>
          </a:p>
        </p:txBody>
      </p:sp>
      <p:sp>
        <p:nvSpPr>
          <p:cNvPr id="5" name="Text 2"/>
          <p:cNvSpPr/>
          <p:nvPr/>
        </p:nvSpPr>
        <p:spPr>
          <a:xfrm>
            <a:off x="1045955" y="2344548"/>
            <a:ext cx="4630684" cy="561693"/>
          </a:xfrm>
          <a:prstGeom prst="rect">
            <a:avLst/>
          </a:prstGeom>
          <a:noFill/>
          <a:ln/>
        </p:spPr>
        <p:txBody>
          <a:bodyPr wrap="none" lIns="0" tIns="0" rIns="0" bIns="0" rtlCol="0" anchor="t"/>
          <a:lstStyle/>
          <a:p>
            <a:pPr marL="0" indent="0">
              <a:lnSpc>
                <a:spcPts val="2900"/>
              </a:lnSpc>
              <a:buNone/>
            </a:pPr>
            <a:r>
              <a:rPr lang="en-US" sz="1850" dirty="0">
                <a:solidFill>
                  <a:srgbClr val="F2F0F4"/>
                </a:solidFill>
                <a:latin typeface="Montserrat" pitchFamily="34" charset="0"/>
                <a:ea typeface="Montserrat" pitchFamily="34" charset="-122"/>
                <a:cs typeface="Montserrat" pitchFamily="34" charset="-120"/>
              </a:rPr>
              <a:t>Average Salary</a:t>
            </a:r>
            <a:endParaRPr lang="en-US" sz="1850" dirty="0"/>
          </a:p>
        </p:txBody>
      </p:sp>
      <p:sp>
        <p:nvSpPr>
          <p:cNvPr id="6" name="Text 3"/>
          <p:cNvSpPr/>
          <p:nvPr/>
        </p:nvSpPr>
        <p:spPr>
          <a:xfrm>
            <a:off x="1045955" y="2685482"/>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₹12-25 lakh per annum</a:t>
            </a:r>
            <a:endParaRPr lang="en-US" sz="1850" dirty="0"/>
          </a:p>
        </p:txBody>
      </p:sp>
      <p:sp>
        <p:nvSpPr>
          <p:cNvPr id="7" name="Text 4"/>
          <p:cNvSpPr/>
          <p:nvPr/>
        </p:nvSpPr>
        <p:spPr>
          <a:xfrm>
            <a:off x="5470062" y="2098852"/>
            <a:ext cx="2946916" cy="368260"/>
          </a:xfrm>
          <a:prstGeom prst="rect">
            <a:avLst/>
          </a:prstGeom>
          <a:noFill/>
          <a:ln/>
        </p:spPr>
        <p:txBody>
          <a:bodyPr wrap="none" lIns="0" tIns="0" rIns="0" bIns="0" rtlCol="0" anchor="t"/>
          <a:lstStyle/>
          <a:p>
            <a:pPr marL="0" indent="0">
              <a:lnSpc>
                <a:spcPts val="2900"/>
              </a:lnSpc>
              <a:buNone/>
            </a:pPr>
            <a:r>
              <a:rPr lang="en-US" sz="1850" dirty="0">
                <a:solidFill>
                  <a:srgbClr val="F2F0F4"/>
                </a:solidFill>
                <a:latin typeface="Montserrat" pitchFamily="34" charset="0"/>
                <a:ea typeface="Montserrat" pitchFamily="34" charset="-122"/>
                <a:cs typeface="Montserrat" pitchFamily="34" charset="-120"/>
              </a:rPr>
              <a:t>Demand</a:t>
            </a:r>
            <a:endParaRPr lang="en-US" sz="1850" dirty="0"/>
          </a:p>
        </p:txBody>
      </p:sp>
      <p:sp>
        <p:nvSpPr>
          <p:cNvPr id="8" name="Text 5"/>
          <p:cNvSpPr/>
          <p:nvPr/>
        </p:nvSpPr>
        <p:spPr>
          <a:xfrm>
            <a:off x="5463156" y="2567244"/>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Very High</a:t>
            </a:r>
            <a:endParaRPr lang="en-US" sz="1850" dirty="0"/>
          </a:p>
        </p:txBody>
      </p:sp>
      <p:sp>
        <p:nvSpPr>
          <p:cNvPr id="9" name="Text 6"/>
          <p:cNvSpPr/>
          <p:nvPr/>
        </p:nvSpPr>
        <p:spPr>
          <a:xfrm>
            <a:off x="6255425" y="3724816"/>
            <a:ext cx="2946916" cy="368260"/>
          </a:xfrm>
          <a:prstGeom prst="rect">
            <a:avLst/>
          </a:prstGeom>
          <a:noFill/>
          <a:ln/>
        </p:spPr>
        <p:txBody>
          <a:bodyPr wrap="none" lIns="0" tIns="0" rIns="0" bIns="0" rtlCol="0" anchor="t"/>
          <a:lstStyle/>
          <a:p>
            <a:pPr marL="0" indent="0">
              <a:lnSpc>
                <a:spcPts val="2900"/>
              </a:lnSpc>
              <a:buNone/>
            </a:pPr>
            <a:r>
              <a:rPr lang="en-US" sz="3200" dirty="0">
                <a:solidFill>
                  <a:srgbClr val="F2F0F4"/>
                </a:solidFill>
                <a:latin typeface="Montserrat" pitchFamily="34" charset="0"/>
                <a:ea typeface="Montserrat" pitchFamily="34" charset="-122"/>
                <a:cs typeface="Montserrat" pitchFamily="34" charset="-120"/>
              </a:rPr>
              <a:t>Notes</a:t>
            </a:r>
            <a:endParaRPr lang="en-US" sz="3200" dirty="0"/>
          </a:p>
        </p:txBody>
      </p:sp>
      <p:sp>
        <p:nvSpPr>
          <p:cNvPr id="10" name="Text 7"/>
          <p:cNvSpPr/>
          <p:nvPr/>
        </p:nvSpPr>
        <p:spPr>
          <a:xfrm>
            <a:off x="1045955" y="4484791"/>
            <a:ext cx="12980194" cy="3771900"/>
          </a:xfrm>
          <a:prstGeom prst="rect">
            <a:avLst/>
          </a:prstGeom>
          <a:noFill/>
          <a:ln/>
        </p:spPr>
        <p:txBody>
          <a:bodyPr wrap="square" lIns="0" tIns="0" rIns="0" bIns="0" rtlCol="0" anchor="t"/>
          <a:lstStyle/>
          <a:p>
            <a:pPr marL="0" indent="0">
              <a:lnSpc>
                <a:spcPts val="2950"/>
              </a:lnSpc>
              <a:buNone/>
            </a:pPr>
            <a:r>
              <a:rPr lang="en-US" sz="3200" dirty="0">
                <a:solidFill>
                  <a:srgbClr val="DCD7E5"/>
                </a:solidFill>
                <a:latin typeface="Heebo" pitchFamily="34" charset="0"/>
                <a:ea typeface="Heebo" pitchFamily="34" charset="-122"/>
                <a:cs typeface="Heebo" pitchFamily="34" charset="-120"/>
              </a:rPr>
              <a:t>AI Engineers develop and implement AI models using machine learning algorithms and programming languages like Python. They work collaboratively with data scientists and software developers to create AI solutions for various industries. Strong problem-solving, critical thinking, and a commitment to continuous learning are essential.</a:t>
            </a:r>
            <a:endParaRPr lang="en-US" sz="3200" dirty="0"/>
          </a:p>
        </p:txBody>
      </p:sp>
      <p:sp>
        <p:nvSpPr>
          <p:cNvPr id="11" name="Text 8"/>
          <p:cNvSpPr/>
          <p:nvPr/>
        </p:nvSpPr>
        <p:spPr>
          <a:xfrm>
            <a:off x="1045955" y="10247279"/>
            <a:ext cx="12980194" cy="377190"/>
          </a:xfrm>
          <a:prstGeom prst="rect">
            <a:avLst/>
          </a:prstGeom>
          <a:noFill/>
          <a:ln/>
        </p:spPr>
        <p:txBody>
          <a:bodyPr wrap="none" lIns="0" tIns="0" rIns="0" bIns="0" rtlCol="0" anchor="t"/>
          <a:lstStyle/>
          <a:p>
            <a:pPr marL="0" indent="0" algn="ctr">
              <a:lnSpc>
                <a:spcPts val="2950"/>
              </a:lnSpc>
              <a:buNone/>
            </a:pPr>
            <a:r>
              <a:rPr lang="en-US" sz="1850" dirty="0">
                <a:solidFill>
                  <a:srgbClr val="8252E0"/>
                </a:solidFill>
                <a:latin typeface="Heebo" pitchFamily="34" charset="0"/>
                <a:ea typeface="Heebo" pitchFamily="34" charset="-122"/>
                <a:cs typeface="Heebo" pitchFamily="34" charset="-120"/>
              </a:rPr>
              <a:t>Link For Study</a:t>
            </a:r>
            <a:endParaRPr lang="en-US" sz="1850" dirty="0"/>
          </a:p>
        </p:txBody>
      </p:sp>
      <p:sp>
        <p:nvSpPr>
          <p:cNvPr id="12" name="TextBox 11">
            <a:extLst>
              <a:ext uri="{FF2B5EF4-FFF2-40B4-BE49-F238E27FC236}">
                <a16:creationId xmlns:a16="http://schemas.microsoft.com/office/drawing/2014/main" id="{2628064E-2480-E98A-9DAD-46279EBD2828}"/>
              </a:ext>
            </a:extLst>
          </p:cNvPr>
          <p:cNvSpPr txBox="1"/>
          <p:nvPr/>
        </p:nvSpPr>
        <p:spPr>
          <a:xfrm>
            <a:off x="3664625" y="614838"/>
            <a:ext cx="5181600" cy="800219"/>
          </a:xfrm>
          <a:prstGeom prst="rect">
            <a:avLst/>
          </a:prstGeom>
          <a:noFill/>
        </p:spPr>
        <p:txBody>
          <a:bodyPr wrap="square" rtlCol="0">
            <a:spAutoFit/>
          </a:bodyPr>
          <a:lstStyle/>
          <a:p>
            <a:r>
              <a:rPr lang="en-US" sz="4600" dirty="0">
                <a:solidFill>
                  <a:srgbClr val="F2F0F4"/>
                </a:solidFill>
                <a:latin typeface="Montserrat" pitchFamily="34" charset="0"/>
                <a:ea typeface="Montserrat" pitchFamily="34" charset="-122"/>
                <a:cs typeface="Montserrat" pitchFamily="34" charset="-120"/>
              </a:rPr>
              <a:t>AI Engineer</a:t>
            </a:r>
            <a:endParaRPr lang="en-IN" sz="4600" dirty="0"/>
          </a:p>
        </p:txBody>
      </p:sp>
      <p:sp>
        <p:nvSpPr>
          <p:cNvPr id="14" name="TextBox 13">
            <a:extLst>
              <a:ext uri="{FF2B5EF4-FFF2-40B4-BE49-F238E27FC236}">
                <a16:creationId xmlns:a16="http://schemas.microsoft.com/office/drawing/2014/main" id="{E08AD3FE-3964-6AF6-1840-089665CD1E92}"/>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77470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25103" y="836533"/>
            <a:ext cx="6263640" cy="736640"/>
          </a:xfrm>
          <a:prstGeom prst="rect">
            <a:avLst/>
          </a:prstGeom>
          <a:noFill/>
          <a:ln/>
        </p:spPr>
        <p:txBody>
          <a:bodyPr wrap="none" lIns="0" tIns="0" rIns="0" bIns="0" rtlCol="0" anchor="t"/>
          <a:lstStyle/>
          <a:p>
            <a:pPr marL="0" indent="0">
              <a:lnSpc>
                <a:spcPts val="5800"/>
              </a:lnSpc>
              <a:buNone/>
            </a:pPr>
            <a:r>
              <a:rPr lang="en-US" sz="4600" dirty="0">
                <a:solidFill>
                  <a:srgbClr val="F2F0F4"/>
                </a:solidFill>
                <a:latin typeface="Montserrat" pitchFamily="34" charset="0"/>
                <a:ea typeface="Montserrat" pitchFamily="34" charset="-122"/>
                <a:cs typeface="Montserrat" pitchFamily="34" charset="-120"/>
              </a:rPr>
              <a:t>Job Role: AI Engineer</a:t>
            </a:r>
            <a:endParaRPr lang="en-US" sz="4600" dirty="0"/>
          </a:p>
        </p:txBody>
      </p:sp>
      <p:sp>
        <p:nvSpPr>
          <p:cNvPr id="5" name="Text 2"/>
          <p:cNvSpPr/>
          <p:nvPr/>
        </p:nvSpPr>
        <p:spPr>
          <a:xfrm>
            <a:off x="825103" y="2162532"/>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Average Salary</a:t>
            </a:r>
            <a:endParaRPr lang="en-US" sz="2300" dirty="0"/>
          </a:p>
        </p:txBody>
      </p:sp>
      <p:sp>
        <p:nvSpPr>
          <p:cNvPr id="6" name="Text 3"/>
          <p:cNvSpPr/>
          <p:nvPr/>
        </p:nvSpPr>
        <p:spPr>
          <a:xfrm>
            <a:off x="825103" y="2766536"/>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₹12-25 lakh per annum</a:t>
            </a:r>
            <a:endParaRPr lang="en-US" sz="1850" dirty="0"/>
          </a:p>
        </p:txBody>
      </p:sp>
      <p:sp>
        <p:nvSpPr>
          <p:cNvPr id="7" name="Text 4"/>
          <p:cNvSpPr/>
          <p:nvPr/>
        </p:nvSpPr>
        <p:spPr>
          <a:xfrm>
            <a:off x="5350669" y="2162532"/>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Demand</a:t>
            </a:r>
            <a:endParaRPr lang="en-US" sz="2300" dirty="0"/>
          </a:p>
        </p:txBody>
      </p:sp>
      <p:sp>
        <p:nvSpPr>
          <p:cNvPr id="8" name="Text 5"/>
          <p:cNvSpPr/>
          <p:nvPr/>
        </p:nvSpPr>
        <p:spPr>
          <a:xfrm>
            <a:off x="5350669" y="2766536"/>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Very High</a:t>
            </a:r>
            <a:endParaRPr lang="en-US" sz="1850" dirty="0"/>
          </a:p>
        </p:txBody>
      </p:sp>
      <p:sp>
        <p:nvSpPr>
          <p:cNvPr id="9" name="Text 6"/>
          <p:cNvSpPr/>
          <p:nvPr/>
        </p:nvSpPr>
        <p:spPr>
          <a:xfrm>
            <a:off x="9876234" y="2162532"/>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Notes</a:t>
            </a:r>
            <a:endParaRPr lang="en-US" sz="2300" dirty="0"/>
          </a:p>
        </p:txBody>
      </p:sp>
      <p:sp>
        <p:nvSpPr>
          <p:cNvPr id="10" name="Text 7"/>
          <p:cNvSpPr/>
          <p:nvPr/>
        </p:nvSpPr>
        <p:spPr>
          <a:xfrm>
            <a:off x="9876234" y="2766536"/>
            <a:ext cx="3942874" cy="3771900"/>
          </a:xfrm>
          <a:prstGeom prst="rect">
            <a:avLst/>
          </a:prstGeom>
          <a:noFill/>
          <a:ln/>
        </p:spPr>
        <p:txBody>
          <a:bodyPr wrap="squar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AI Engineers develop and implement AI models using machine learning algorithms and programming languages like Python. They work collaboratively with data scientists and software developers to create AI solutions for various industries. Strong problem-solving, critical thinking, and a commitment to continuous learning are essential.</a:t>
            </a:r>
            <a:endParaRPr lang="en-US" sz="1850" dirty="0"/>
          </a:p>
        </p:txBody>
      </p:sp>
      <p:sp>
        <p:nvSpPr>
          <p:cNvPr id="11" name="Text 8"/>
          <p:cNvSpPr/>
          <p:nvPr/>
        </p:nvSpPr>
        <p:spPr>
          <a:xfrm>
            <a:off x="825103" y="7015758"/>
            <a:ext cx="12980194" cy="377190"/>
          </a:xfrm>
          <a:prstGeom prst="rect">
            <a:avLst/>
          </a:prstGeom>
          <a:noFill/>
          <a:ln/>
        </p:spPr>
        <p:txBody>
          <a:bodyPr wrap="none" lIns="0" tIns="0" rIns="0" bIns="0" rtlCol="0" anchor="t"/>
          <a:lstStyle/>
          <a:p>
            <a:pPr marL="0" indent="0" algn="ctr">
              <a:lnSpc>
                <a:spcPts val="2950"/>
              </a:lnSpc>
              <a:buNone/>
            </a:pPr>
            <a:r>
              <a:rPr lang="en-US" sz="1850" dirty="0">
                <a:solidFill>
                  <a:srgbClr val="8252E0"/>
                </a:solidFill>
                <a:latin typeface="Heebo" pitchFamily="34" charset="0"/>
                <a:ea typeface="Heebo" pitchFamily="34" charset="-122"/>
                <a:cs typeface="Heebo" pitchFamily="34" charset="-120"/>
                <a:hlinkClick r:id="rId4"/>
              </a:rPr>
              <a:t>Link For Study</a:t>
            </a:r>
            <a:endParaRPr lang="en-US" sz="1850" dirty="0"/>
          </a:p>
        </p:txBody>
      </p:sp>
      <p:sp>
        <p:nvSpPr>
          <p:cNvPr id="13" name="TextBox 12">
            <a:extLst>
              <a:ext uri="{FF2B5EF4-FFF2-40B4-BE49-F238E27FC236}">
                <a16:creationId xmlns:a16="http://schemas.microsoft.com/office/drawing/2014/main" id="{C3BDB9EC-36CC-67DB-1E5C-0B3348AD90AC}"/>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82412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455503" y="-5882938"/>
            <a:ext cx="14630400" cy="8229600"/>
          </a:xfrm>
          <a:prstGeom prst="rect">
            <a:avLst/>
          </a:prstGeom>
          <a:solidFill>
            <a:srgbClr val="0D0A2C">
              <a:alpha val="80000"/>
            </a:srgbClr>
          </a:solidFill>
          <a:ln/>
        </p:spPr>
      </p:sp>
      <p:sp>
        <p:nvSpPr>
          <p:cNvPr id="4" name="Text 1"/>
          <p:cNvSpPr/>
          <p:nvPr/>
        </p:nvSpPr>
        <p:spPr>
          <a:xfrm>
            <a:off x="51838" y="-2672656"/>
            <a:ext cx="6263640" cy="736640"/>
          </a:xfrm>
          <a:prstGeom prst="rect">
            <a:avLst/>
          </a:prstGeom>
          <a:noFill/>
          <a:ln/>
        </p:spPr>
        <p:txBody>
          <a:bodyPr wrap="none" lIns="0" tIns="0" rIns="0" bIns="0" rtlCol="0" anchor="t"/>
          <a:lstStyle/>
          <a:p>
            <a:pPr marL="0" indent="0">
              <a:lnSpc>
                <a:spcPts val="5800"/>
              </a:lnSpc>
              <a:buNone/>
            </a:pPr>
            <a:r>
              <a:rPr lang="en-US" sz="4600" dirty="0">
                <a:solidFill>
                  <a:srgbClr val="F2F0F4"/>
                </a:solidFill>
                <a:latin typeface="Montserrat" pitchFamily="34" charset="0"/>
                <a:ea typeface="Montserrat" pitchFamily="34" charset="-122"/>
                <a:cs typeface="Montserrat" pitchFamily="34" charset="-120"/>
              </a:rPr>
              <a:t>Job Role: AI Engineer</a:t>
            </a:r>
            <a:endParaRPr lang="en-US" sz="4600" dirty="0"/>
          </a:p>
        </p:txBody>
      </p:sp>
      <p:sp>
        <p:nvSpPr>
          <p:cNvPr id="5" name="Text 2"/>
          <p:cNvSpPr/>
          <p:nvPr/>
        </p:nvSpPr>
        <p:spPr>
          <a:xfrm>
            <a:off x="-9293543" y="3510796"/>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Average Salary</a:t>
            </a:r>
            <a:endParaRPr lang="en-US" sz="2300" dirty="0"/>
          </a:p>
        </p:txBody>
      </p:sp>
      <p:sp>
        <p:nvSpPr>
          <p:cNvPr id="6" name="Text 3"/>
          <p:cNvSpPr/>
          <p:nvPr/>
        </p:nvSpPr>
        <p:spPr>
          <a:xfrm>
            <a:off x="-9293543" y="4114800"/>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₹12-25 lakh per annum</a:t>
            </a:r>
            <a:endParaRPr lang="en-US" sz="1850" dirty="0"/>
          </a:p>
        </p:txBody>
      </p:sp>
      <p:sp>
        <p:nvSpPr>
          <p:cNvPr id="7" name="Text 4"/>
          <p:cNvSpPr/>
          <p:nvPr/>
        </p:nvSpPr>
        <p:spPr>
          <a:xfrm>
            <a:off x="-4767977" y="3510796"/>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Demand</a:t>
            </a:r>
            <a:endParaRPr lang="en-US" sz="2300" dirty="0"/>
          </a:p>
        </p:txBody>
      </p:sp>
      <p:sp>
        <p:nvSpPr>
          <p:cNvPr id="8" name="Text 5"/>
          <p:cNvSpPr/>
          <p:nvPr/>
        </p:nvSpPr>
        <p:spPr>
          <a:xfrm>
            <a:off x="-4767977" y="4114800"/>
            <a:ext cx="3942874" cy="377190"/>
          </a:xfrm>
          <a:prstGeom prst="rect">
            <a:avLst/>
          </a:prstGeom>
          <a:noFill/>
          <a:ln/>
        </p:spPr>
        <p:txBody>
          <a:bodyPr wrap="non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Very High</a:t>
            </a:r>
            <a:endParaRPr lang="en-US" sz="1850" dirty="0"/>
          </a:p>
        </p:txBody>
      </p:sp>
      <p:sp>
        <p:nvSpPr>
          <p:cNvPr id="9" name="Text 6"/>
          <p:cNvSpPr/>
          <p:nvPr/>
        </p:nvSpPr>
        <p:spPr>
          <a:xfrm>
            <a:off x="16209050" y="2527751"/>
            <a:ext cx="2946916" cy="368260"/>
          </a:xfrm>
          <a:prstGeom prst="rect">
            <a:avLst/>
          </a:prstGeom>
          <a:noFill/>
          <a:ln/>
        </p:spPr>
        <p:txBody>
          <a:bodyPr wrap="none" lIns="0" tIns="0" rIns="0" bIns="0" rtlCol="0" anchor="t"/>
          <a:lstStyle/>
          <a:p>
            <a:pPr marL="0" indent="0">
              <a:lnSpc>
                <a:spcPts val="2900"/>
              </a:lnSpc>
              <a:buNone/>
            </a:pPr>
            <a:r>
              <a:rPr lang="en-US" sz="2300" dirty="0">
                <a:solidFill>
                  <a:srgbClr val="F2F0F4"/>
                </a:solidFill>
                <a:latin typeface="Montserrat" pitchFamily="34" charset="0"/>
                <a:ea typeface="Montserrat" pitchFamily="34" charset="-122"/>
                <a:cs typeface="Montserrat" pitchFamily="34" charset="-120"/>
              </a:rPr>
              <a:t>Notes</a:t>
            </a:r>
            <a:endParaRPr lang="en-US" sz="2300" dirty="0"/>
          </a:p>
        </p:txBody>
      </p:sp>
      <p:sp>
        <p:nvSpPr>
          <p:cNvPr id="10" name="Text 7"/>
          <p:cNvSpPr/>
          <p:nvPr/>
        </p:nvSpPr>
        <p:spPr>
          <a:xfrm>
            <a:off x="16209050" y="3131755"/>
            <a:ext cx="3942874" cy="3771900"/>
          </a:xfrm>
          <a:prstGeom prst="rect">
            <a:avLst/>
          </a:prstGeom>
          <a:noFill/>
          <a:ln/>
        </p:spPr>
        <p:txBody>
          <a:bodyPr wrap="square" lIns="0" tIns="0" rIns="0" bIns="0" rtlCol="0" anchor="t"/>
          <a:lstStyle/>
          <a:p>
            <a:pPr marL="0" indent="0">
              <a:lnSpc>
                <a:spcPts val="2950"/>
              </a:lnSpc>
              <a:buNone/>
            </a:pPr>
            <a:r>
              <a:rPr lang="en-US" sz="1850" dirty="0">
                <a:solidFill>
                  <a:srgbClr val="DCD7E5"/>
                </a:solidFill>
                <a:latin typeface="Heebo" pitchFamily="34" charset="0"/>
                <a:ea typeface="Heebo" pitchFamily="34" charset="-122"/>
                <a:cs typeface="Heebo" pitchFamily="34" charset="-120"/>
              </a:rPr>
              <a:t>AI Engineers develop and implement AI models using machine learning algorithms and programming languages like Python. They work collaboratively with data scientists and software developers to create AI solutions for various industries. Strong problem-solving, critical thinking, and a commitment to continuous learning are essential.</a:t>
            </a:r>
            <a:endParaRPr lang="en-US" sz="1850" dirty="0"/>
          </a:p>
        </p:txBody>
      </p:sp>
      <p:sp>
        <p:nvSpPr>
          <p:cNvPr id="11" name="Text 8"/>
          <p:cNvSpPr/>
          <p:nvPr/>
        </p:nvSpPr>
        <p:spPr>
          <a:xfrm>
            <a:off x="1083011" y="11025050"/>
            <a:ext cx="12980194" cy="377190"/>
          </a:xfrm>
          <a:prstGeom prst="rect">
            <a:avLst/>
          </a:prstGeom>
          <a:noFill/>
          <a:ln/>
        </p:spPr>
        <p:txBody>
          <a:bodyPr wrap="none" lIns="0" tIns="0" rIns="0" bIns="0" rtlCol="0" anchor="t"/>
          <a:lstStyle/>
          <a:p>
            <a:pPr marL="0" indent="0" algn="ctr">
              <a:lnSpc>
                <a:spcPts val="2950"/>
              </a:lnSpc>
              <a:buNone/>
            </a:pPr>
            <a:r>
              <a:rPr lang="en-US" sz="1850" dirty="0">
                <a:solidFill>
                  <a:srgbClr val="8252E0"/>
                </a:solidFill>
                <a:latin typeface="Heebo" pitchFamily="34" charset="0"/>
                <a:ea typeface="Heebo" pitchFamily="34" charset="-122"/>
                <a:cs typeface="Heebo" pitchFamily="34" charset="-120"/>
              </a:rPr>
              <a:t>Link For Study</a:t>
            </a:r>
            <a:endParaRPr lang="en-US" sz="1850" dirty="0"/>
          </a:p>
        </p:txBody>
      </p:sp>
      <p:sp>
        <p:nvSpPr>
          <p:cNvPr id="13" name="TextBox 12">
            <a:extLst>
              <a:ext uri="{FF2B5EF4-FFF2-40B4-BE49-F238E27FC236}">
                <a16:creationId xmlns:a16="http://schemas.microsoft.com/office/drawing/2014/main" id="{FD7108DB-2AFB-6641-663F-9E21D44EF684}"/>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313426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5956" y="0"/>
            <a:ext cx="14630400" cy="8229600"/>
          </a:xfrm>
          <a:prstGeom prst="rect">
            <a:avLst/>
          </a:prstGeom>
          <a:solidFill>
            <a:srgbClr val="0D0A2C">
              <a:alpha val="80000"/>
            </a:srgbClr>
          </a:solidFill>
          <a:ln/>
        </p:spPr>
      </p:sp>
      <p:sp>
        <p:nvSpPr>
          <p:cNvPr id="4" name="Text 1"/>
          <p:cNvSpPr/>
          <p:nvPr/>
        </p:nvSpPr>
        <p:spPr>
          <a:xfrm>
            <a:off x="864037" y="1471612"/>
            <a:ext cx="7238167"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5412761" y="266271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6" name="Text 3"/>
          <p:cNvSpPr/>
          <p:nvPr/>
        </p:nvSpPr>
        <p:spPr>
          <a:xfrm>
            <a:off x="-5412761" y="329529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₹10-25 lakh per annum</a:t>
            </a:r>
            <a:endParaRPr lang="en-US" sz="1900" dirty="0"/>
          </a:p>
        </p:txBody>
      </p:sp>
      <p:sp>
        <p:nvSpPr>
          <p:cNvPr id="7" name="Text 4"/>
          <p:cNvSpPr/>
          <p:nvPr/>
        </p:nvSpPr>
        <p:spPr>
          <a:xfrm>
            <a:off x="4559974" y="-141309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8" name="Text 5"/>
          <p:cNvSpPr/>
          <p:nvPr/>
        </p:nvSpPr>
        <p:spPr>
          <a:xfrm>
            <a:off x="4559974" y="-780515"/>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Very High</a:t>
            </a:r>
            <a:endParaRPr lang="en-US" sz="1900" dirty="0"/>
          </a:p>
        </p:txBody>
      </p:sp>
      <p:sp>
        <p:nvSpPr>
          <p:cNvPr id="9" name="Text 6"/>
          <p:cNvSpPr/>
          <p:nvPr/>
        </p:nvSpPr>
        <p:spPr>
          <a:xfrm>
            <a:off x="15139154" y="287119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0" name="Text 7"/>
          <p:cNvSpPr/>
          <p:nvPr/>
        </p:nvSpPr>
        <p:spPr>
          <a:xfrm>
            <a:off x="15139154" y="3503772"/>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Data Scientists are in high demand for their ability to analyze and interpret complex data sets, transforming raw data into actionable insights that drive strategic decisions.</a:t>
            </a:r>
            <a:endParaRPr lang="en-US" sz="1900" dirty="0"/>
          </a:p>
        </p:txBody>
      </p:sp>
      <p:sp>
        <p:nvSpPr>
          <p:cNvPr id="11" name="Text 8"/>
          <p:cNvSpPr/>
          <p:nvPr/>
        </p:nvSpPr>
        <p:spPr>
          <a:xfrm>
            <a:off x="828080" y="8606494"/>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2" name="TextBox 11">
            <a:extLst>
              <a:ext uri="{FF2B5EF4-FFF2-40B4-BE49-F238E27FC236}">
                <a16:creationId xmlns:a16="http://schemas.microsoft.com/office/drawing/2014/main" id="{99D91993-CF3E-60D1-A82E-0E9416271A06}"/>
              </a:ext>
            </a:extLst>
          </p:cNvPr>
          <p:cNvSpPr txBox="1"/>
          <p:nvPr/>
        </p:nvSpPr>
        <p:spPr>
          <a:xfrm>
            <a:off x="4314092" y="-2649415"/>
            <a:ext cx="4525108" cy="369332"/>
          </a:xfrm>
          <a:prstGeom prst="rect">
            <a:avLst/>
          </a:prstGeom>
          <a:noFill/>
        </p:spPr>
        <p:txBody>
          <a:bodyPr wrap="square" rtlCol="0">
            <a:spAutoFit/>
          </a:bodyPr>
          <a:lstStyle/>
          <a:p>
            <a:r>
              <a:rPr lang="en-US" sz="1800">
                <a:solidFill>
                  <a:srgbClr val="F2F0F4"/>
                </a:solidFill>
                <a:latin typeface="Montserrat" pitchFamily="34" charset="0"/>
                <a:ea typeface="Montserrat" pitchFamily="34" charset="-122"/>
                <a:cs typeface="Montserrat" pitchFamily="34" charset="-120"/>
              </a:rPr>
              <a:t>Data Scientist</a:t>
            </a:r>
            <a:endParaRPr lang="en-IN" dirty="0"/>
          </a:p>
        </p:txBody>
      </p:sp>
      <p:sp>
        <p:nvSpPr>
          <p:cNvPr id="14" name="TextBox 13">
            <a:extLst>
              <a:ext uri="{FF2B5EF4-FFF2-40B4-BE49-F238E27FC236}">
                <a16:creationId xmlns:a16="http://schemas.microsoft.com/office/drawing/2014/main" id="{0B224F15-A36A-59B0-35E5-76680C80AA0D}"/>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5956" y="0"/>
            <a:ext cx="14630400" cy="8229600"/>
          </a:xfrm>
          <a:prstGeom prst="rect">
            <a:avLst/>
          </a:prstGeom>
          <a:solidFill>
            <a:srgbClr val="0D0A2C">
              <a:alpha val="80000"/>
            </a:srgbClr>
          </a:solidFill>
          <a:ln/>
        </p:spPr>
      </p:sp>
      <p:sp>
        <p:nvSpPr>
          <p:cNvPr id="4" name="Text 1"/>
          <p:cNvSpPr/>
          <p:nvPr/>
        </p:nvSpPr>
        <p:spPr>
          <a:xfrm>
            <a:off x="864037" y="1471612"/>
            <a:ext cx="7238167"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5412761" y="266271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6" name="Text 3"/>
          <p:cNvSpPr/>
          <p:nvPr/>
        </p:nvSpPr>
        <p:spPr>
          <a:xfrm>
            <a:off x="-5412761" y="329529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₹10-25 lakh per annum</a:t>
            </a:r>
            <a:endParaRPr lang="en-US" sz="1900" dirty="0"/>
          </a:p>
        </p:txBody>
      </p:sp>
      <p:sp>
        <p:nvSpPr>
          <p:cNvPr id="7" name="Text 4"/>
          <p:cNvSpPr/>
          <p:nvPr/>
        </p:nvSpPr>
        <p:spPr>
          <a:xfrm>
            <a:off x="4559974" y="-141309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8" name="Text 5"/>
          <p:cNvSpPr/>
          <p:nvPr/>
        </p:nvSpPr>
        <p:spPr>
          <a:xfrm>
            <a:off x="4559974" y="-780515"/>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Very High</a:t>
            </a:r>
            <a:endParaRPr lang="en-US" sz="1900" dirty="0"/>
          </a:p>
        </p:txBody>
      </p:sp>
      <p:sp>
        <p:nvSpPr>
          <p:cNvPr id="9" name="Text 6"/>
          <p:cNvSpPr/>
          <p:nvPr/>
        </p:nvSpPr>
        <p:spPr>
          <a:xfrm>
            <a:off x="15139154" y="287119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0" name="Text 7"/>
          <p:cNvSpPr/>
          <p:nvPr/>
        </p:nvSpPr>
        <p:spPr>
          <a:xfrm>
            <a:off x="15139154" y="3503772"/>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Data Scientists are in high demand for their ability to analyze and interpret complex data sets, transforming raw data into actionable insights that drive strategic decisions.</a:t>
            </a:r>
            <a:endParaRPr lang="en-US" sz="1900" dirty="0"/>
          </a:p>
        </p:txBody>
      </p:sp>
      <p:sp>
        <p:nvSpPr>
          <p:cNvPr id="11" name="Text 8"/>
          <p:cNvSpPr/>
          <p:nvPr/>
        </p:nvSpPr>
        <p:spPr>
          <a:xfrm>
            <a:off x="828080" y="8606494"/>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2" name="TextBox 11">
            <a:extLst>
              <a:ext uri="{FF2B5EF4-FFF2-40B4-BE49-F238E27FC236}">
                <a16:creationId xmlns:a16="http://schemas.microsoft.com/office/drawing/2014/main" id="{99D91993-CF3E-60D1-A82E-0E9416271A06}"/>
              </a:ext>
            </a:extLst>
          </p:cNvPr>
          <p:cNvSpPr txBox="1"/>
          <p:nvPr/>
        </p:nvSpPr>
        <p:spPr>
          <a:xfrm>
            <a:off x="3886795" y="1500891"/>
            <a:ext cx="4525108" cy="769441"/>
          </a:xfrm>
          <a:prstGeom prst="rect">
            <a:avLst/>
          </a:prstGeom>
          <a:noFill/>
        </p:spPr>
        <p:txBody>
          <a:bodyPr wrap="square" rtlCol="0">
            <a:spAutoFit/>
          </a:bodyPr>
          <a:lstStyle/>
          <a:p>
            <a:r>
              <a:rPr lang="en-US" sz="4400">
                <a:solidFill>
                  <a:srgbClr val="F2F0F4"/>
                </a:solidFill>
                <a:latin typeface="Montserrat" pitchFamily="34" charset="0"/>
                <a:ea typeface="Montserrat" pitchFamily="34" charset="-122"/>
                <a:cs typeface="Montserrat" pitchFamily="34" charset="-120"/>
              </a:rPr>
              <a:t>Data Scientist</a:t>
            </a:r>
            <a:endParaRPr lang="en-IN" sz="4400" dirty="0"/>
          </a:p>
        </p:txBody>
      </p:sp>
      <p:sp>
        <p:nvSpPr>
          <p:cNvPr id="14" name="TextBox 13">
            <a:extLst>
              <a:ext uri="{FF2B5EF4-FFF2-40B4-BE49-F238E27FC236}">
                <a16:creationId xmlns:a16="http://schemas.microsoft.com/office/drawing/2014/main" id="{16B03A1E-9F60-5709-1C7F-89A40B13DFC2}"/>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56357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5956" y="0"/>
            <a:ext cx="14630400" cy="8229600"/>
          </a:xfrm>
          <a:prstGeom prst="rect">
            <a:avLst/>
          </a:prstGeom>
          <a:solidFill>
            <a:srgbClr val="0D0A2C">
              <a:alpha val="80000"/>
            </a:srgbClr>
          </a:solidFill>
          <a:ln/>
        </p:spPr>
      </p:sp>
      <p:sp>
        <p:nvSpPr>
          <p:cNvPr id="4" name="Text 1"/>
          <p:cNvSpPr/>
          <p:nvPr/>
        </p:nvSpPr>
        <p:spPr>
          <a:xfrm>
            <a:off x="864037" y="1471612"/>
            <a:ext cx="7238167"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4559974" y="3482220"/>
            <a:ext cx="3086100" cy="385763"/>
          </a:xfrm>
          <a:prstGeom prst="rect">
            <a:avLst/>
          </a:prstGeom>
          <a:noFill/>
          <a:ln/>
        </p:spPr>
        <p:txBody>
          <a:bodyPr wrap="none" lIns="0" tIns="0" rIns="0" bIns="0" rtlCol="0" anchor="t"/>
          <a:lstStyle/>
          <a:p>
            <a:pPr marL="0" indent="0">
              <a:lnSpc>
                <a:spcPts val="3000"/>
              </a:lnSpc>
              <a:buNone/>
            </a:pPr>
            <a:r>
              <a:rPr lang="en-US" sz="4800" dirty="0">
                <a:solidFill>
                  <a:srgbClr val="F2F0F4"/>
                </a:solidFill>
                <a:latin typeface="Montserrat" pitchFamily="34" charset="0"/>
                <a:ea typeface="Montserrat" pitchFamily="34" charset="-122"/>
                <a:cs typeface="Montserrat" pitchFamily="34" charset="-120"/>
              </a:rPr>
              <a:t>Average Salary</a:t>
            </a:r>
            <a:endParaRPr lang="en-US" sz="4800" dirty="0"/>
          </a:p>
        </p:txBody>
      </p:sp>
      <p:sp>
        <p:nvSpPr>
          <p:cNvPr id="6" name="Text 3"/>
          <p:cNvSpPr/>
          <p:nvPr/>
        </p:nvSpPr>
        <p:spPr>
          <a:xfrm>
            <a:off x="4559974" y="4114800"/>
            <a:ext cx="3898821" cy="395049"/>
          </a:xfrm>
          <a:prstGeom prst="rect">
            <a:avLst/>
          </a:prstGeom>
          <a:noFill/>
          <a:ln/>
        </p:spPr>
        <p:txBody>
          <a:bodyPr wrap="none" lIns="0" tIns="0" rIns="0" bIns="0" rtlCol="0" anchor="t"/>
          <a:lstStyle/>
          <a:p>
            <a:pPr marL="0" indent="0">
              <a:lnSpc>
                <a:spcPts val="3100"/>
              </a:lnSpc>
              <a:buNone/>
            </a:pPr>
            <a:r>
              <a:rPr lang="en-US" sz="4800" dirty="0">
                <a:solidFill>
                  <a:srgbClr val="DCD7E5"/>
                </a:solidFill>
                <a:latin typeface="Heebo" pitchFamily="34" charset="0"/>
                <a:ea typeface="Heebo" pitchFamily="34" charset="-122"/>
                <a:cs typeface="Heebo" pitchFamily="34" charset="-120"/>
              </a:rPr>
              <a:t>₹10-25 lakh per annum</a:t>
            </a:r>
            <a:endParaRPr lang="en-US" sz="4800" dirty="0"/>
          </a:p>
        </p:txBody>
      </p:sp>
      <p:sp>
        <p:nvSpPr>
          <p:cNvPr id="7" name="Text 4"/>
          <p:cNvSpPr/>
          <p:nvPr/>
        </p:nvSpPr>
        <p:spPr>
          <a:xfrm>
            <a:off x="4559974" y="-141309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8" name="Text 5"/>
          <p:cNvSpPr/>
          <p:nvPr/>
        </p:nvSpPr>
        <p:spPr>
          <a:xfrm>
            <a:off x="4559974" y="-780515"/>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Very High</a:t>
            </a:r>
            <a:endParaRPr lang="en-US" sz="1900" dirty="0"/>
          </a:p>
        </p:txBody>
      </p:sp>
      <p:sp>
        <p:nvSpPr>
          <p:cNvPr id="9" name="Text 6"/>
          <p:cNvSpPr/>
          <p:nvPr/>
        </p:nvSpPr>
        <p:spPr>
          <a:xfrm>
            <a:off x="15139154" y="287119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0" name="Text 7"/>
          <p:cNvSpPr/>
          <p:nvPr/>
        </p:nvSpPr>
        <p:spPr>
          <a:xfrm>
            <a:off x="15139154" y="3503772"/>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Data Scientists are in high demand for their ability to analyze and interpret complex data sets, transforming raw data into actionable insights that drive strategic decisions.</a:t>
            </a:r>
            <a:endParaRPr lang="en-US" sz="1900" dirty="0"/>
          </a:p>
        </p:txBody>
      </p:sp>
      <p:sp>
        <p:nvSpPr>
          <p:cNvPr id="11" name="Text 8"/>
          <p:cNvSpPr/>
          <p:nvPr/>
        </p:nvSpPr>
        <p:spPr>
          <a:xfrm>
            <a:off x="828080" y="8606494"/>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2" name="TextBox 11">
            <a:extLst>
              <a:ext uri="{FF2B5EF4-FFF2-40B4-BE49-F238E27FC236}">
                <a16:creationId xmlns:a16="http://schemas.microsoft.com/office/drawing/2014/main" id="{99D91993-CF3E-60D1-A82E-0E9416271A06}"/>
              </a:ext>
            </a:extLst>
          </p:cNvPr>
          <p:cNvSpPr txBox="1"/>
          <p:nvPr/>
        </p:nvSpPr>
        <p:spPr>
          <a:xfrm>
            <a:off x="3840470" y="1504245"/>
            <a:ext cx="4525108" cy="769441"/>
          </a:xfrm>
          <a:prstGeom prst="rect">
            <a:avLst/>
          </a:prstGeom>
          <a:noFill/>
        </p:spPr>
        <p:txBody>
          <a:bodyPr wrap="square" rtlCol="0">
            <a:spAutoFit/>
          </a:bodyPr>
          <a:lstStyle/>
          <a:p>
            <a:r>
              <a:rPr lang="en-US" sz="4400">
                <a:solidFill>
                  <a:srgbClr val="F2F0F4"/>
                </a:solidFill>
                <a:latin typeface="Montserrat" pitchFamily="34" charset="0"/>
                <a:ea typeface="Montserrat" pitchFamily="34" charset="-122"/>
                <a:cs typeface="Montserrat" pitchFamily="34" charset="-120"/>
              </a:rPr>
              <a:t>Data Scientist</a:t>
            </a:r>
            <a:endParaRPr lang="en-IN" sz="4400" dirty="0"/>
          </a:p>
        </p:txBody>
      </p:sp>
      <p:sp>
        <p:nvSpPr>
          <p:cNvPr id="14" name="TextBox 13">
            <a:extLst>
              <a:ext uri="{FF2B5EF4-FFF2-40B4-BE49-F238E27FC236}">
                <a16:creationId xmlns:a16="http://schemas.microsoft.com/office/drawing/2014/main" id="{B84E67BC-BE34-3A4D-9A2B-0BEF708CC22C}"/>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924060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5956" y="0"/>
            <a:ext cx="14630400" cy="8229600"/>
          </a:xfrm>
          <a:prstGeom prst="rect">
            <a:avLst/>
          </a:prstGeom>
          <a:solidFill>
            <a:srgbClr val="0D0A2C">
              <a:alpha val="80000"/>
            </a:srgbClr>
          </a:solidFill>
          <a:ln/>
        </p:spPr>
      </p:sp>
      <p:sp>
        <p:nvSpPr>
          <p:cNvPr id="4" name="Text 1"/>
          <p:cNvSpPr/>
          <p:nvPr/>
        </p:nvSpPr>
        <p:spPr>
          <a:xfrm>
            <a:off x="864037" y="1471612"/>
            <a:ext cx="7238167"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864037" y="2673667"/>
            <a:ext cx="3086100" cy="385763"/>
          </a:xfrm>
          <a:prstGeom prst="rect">
            <a:avLst/>
          </a:prstGeom>
          <a:noFill/>
          <a:ln/>
        </p:spPr>
        <p:txBody>
          <a:bodyPr wrap="none" lIns="0" tIns="0" rIns="0" bIns="0" rtlCol="0" anchor="t"/>
          <a:lstStyle/>
          <a:p>
            <a:pPr marL="0" indent="0">
              <a:lnSpc>
                <a:spcPts val="3000"/>
              </a:lnSpc>
              <a:buNone/>
            </a:pPr>
            <a:r>
              <a:rPr lang="en-US" sz="2000" dirty="0">
                <a:solidFill>
                  <a:srgbClr val="F2F0F4"/>
                </a:solidFill>
                <a:latin typeface="Montserrat" pitchFamily="34" charset="0"/>
                <a:ea typeface="Montserrat" pitchFamily="34" charset="-122"/>
                <a:cs typeface="Montserrat" pitchFamily="34" charset="-120"/>
              </a:rPr>
              <a:t>Average Salary</a:t>
            </a:r>
            <a:endParaRPr lang="en-US" sz="2000" dirty="0"/>
          </a:p>
        </p:txBody>
      </p:sp>
      <p:sp>
        <p:nvSpPr>
          <p:cNvPr id="6" name="Text 3"/>
          <p:cNvSpPr/>
          <p:nvPr/>
        </p:nvSpPr>
        <p:spPr>
          <a:xfrm>
            <a:off x="864037" y="3306247"/>
            <a:ext cx="3898821" cy="395049"/>
          </a:xfrm>
          <a:prstGeom prst="rect">
            <a:avLst/>
          </a:prstGeom>
          <a:noFill/>
          <a:ln/>
        </p:spPr>
        <p:txBody>
          <a:bodyPr wrap="none" lIns="0" tIns="0" rIns="0" bIns="0" rtlCol="0" anchor="t"/>
          <a:lstStyle/>
          <a:p>
            <a:pPr marL="0" indent="0">
              <a:lnSpc>
                <a:spcPts val="3100"/>
              </a:lnSpc>
              <a:buNone/>
            </a:pPr>
            <a:r>
              <a:rPr lang="en-US" sz="2000" dirty="0">
                <a:solidFill>
                  <a:srgbClr val="DCD7E5"/>
                </a:solidFill>
                <a:latin typeface="Heebo" pitchFamily="34" charset="0"/>
                <a:ea typeface="Heebo" pitchFamily="34" charset="-122"/>
                <a:cs typeface="Heebo" pitchFamily="34" charset="-120"/>
              </a:rPr>
              <a:t>₹10-25 lakh per annum</a:t>
            </a:r>
            <a:endParaRPr lang="en-US" sz="2000" dirty="0"/>
          </a:p>
        </p:txBody>
      </p:sp>
      <p:sp>
        <p:nvSpPr>
          <p:cNvPr id="7" name="Text 4"/>
          <p:cNvSpPr/>
          <p:nvPr/>
        </p:nvSpPr>
        <p:spPr>
          <a:xfrm>
            <a:off x="5696663" y="3770245"/>
            <a:ext cx="3086100" cy="385763"/>
          </a:xfrm>
          <a:prstGeom prst="rect">
            <a:avLst/>
          </a:prstGeom>
          <a:noFill/>
          <a:ln/>
        </p:spPr>
        <p:txBody>
          <a:bodyPr wrap="none" lIns="0" tIns="0" rIns="0" bIns="0" rtlCol="0" anchor="t"/>
          <a:lstStyle/>
          <a:p>
            <a:pPr marL="0" indent="0">
              <a:lnSpc>
                <a:spcPts val="3000"/>
              </a:lnSpc>
              <a:buNone/>
            </a:pPr>
            <a:r>
              <a:rPr lang="en-US" sz="4400" dirty="0">
                <a:solidFill>
                  <a:srgbClr val="F2F0F4"/>
                </a:solidFill>
                <a:latin typeface="Montserrat" pitchFamily="34" charset="0"/>
                <a:ea typeface="Montserrat" pitchFamily="34" charset="-122"/>
                <a:cs typeface="Montserrat" pitchFamily="34" charset="-120"/>
              </a:rPr>
              <a:t>Demand</a:t>
            </a:r>
            <a:endParaRPr lang="en-US" sz="4400" dirty="0"/>
          </a:p>
        </p:txBody>
      </p:sp>
      <p:sp>
        <p:nvSpPr>
          <p:cNvPr id="8" name="Text 5"/>
          <p:cNvSpPr/>
          <p:nvPr/>
        </p:nvSpPr>
        <p:spPr>
          <a:xfrm>
            <a:off x="5696663" y="4402825"/>
            <a:ext cx="3898821" cy="395049"/>
          </a:xfrm>
          <a:prstGeom prst="rect">
            <a:avLst/>
          </a:prstGeom>
          <a:noFill/>
          <a:ln/>
        </p:spPr>
        <p:txBody>
          <a:bodyPr wrap="none" lIns="0" tIns="0" rIns="0" bIns="0" rtlCol="0" anchor="t"/>
          <a:lstStyle/>
          <a:p>
            <a:pPr marL="0" indent="0">
              <a:lnSpc>
                <a:spcPts val="3100"/>
              </a:lnSpc>
              <a:buNone/>
            </a:pPr>
            <a:r>
              <a:rPr lang="en-US" sz="4400" dirty="0">
                <a:solidFill>
                  <a:srgbClr val="DCD7E5"/>
                </a:solidFill>
                <a:latin typeface="Heebo" pitchFamily="34" charset="0"/>
                <a:ea typeface="Heebo" pitchFamily="34" charset="-122"/>
                <a:cs typeface="Heebo" pitchFamily="34" charset="-120"/>
              </a:rPr>
              <a:t>Very High</a:t>
            </a:r>
            <a:endParaRPr lang="en-US" sz="4400" dirty="0"/>
          </a:p>
        </p:txBody>
      </p:sp>
      <p:sp>
        <p:nvSpPr>
          <p:cNvPr id="9" name="Text 6"/>
          <p:cNvSpPr/>
          <p:nvPr/>
        </p:nvSpPr>
        <p:spPr>
          <a:xfrm>
            <a:off x="15139154" y="287119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0" name="Text 7"/>
          <p:cNvSpPr/>
          <p:nvPr/>
        </p:nvSpPr>
        <p:spPr>
          <a:xfrm>
            <a:off x="15139154" y="3503772"/>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Data Scientists are in high demand for their ability to analyze and interpret complex data sets, transforming raw data into actionable insights that drive strategic decisions.</a:t>
            </a:r>
            <a:endParaRPr lang="en-US" sz="1900" dirty="0"/>
          </a:p>
        </p:txBody>
      </p:sp>
      <p:sp>
        <p:nvSpPr>
          <p:cNvPr id="11" name="Text 8"/>
          <p:cNvSpPr/>
          <p:nvPr/>
        </p:nvSpPr>
        <p:spPr>
          <a:xfrm>
            <a:off x="828080" y="8606494"/>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2" name="TextBox 11">
            <a:extLst>
              <a:ext uri="{FF2B5EF4-FFF2-40B4-BE49-F238E27FC236}">
                <a16:creationId xmlns:a16="http://schemas.microsoft.com/office/drawing/2014/main" id="{99D91993-CF3E-60D1-A82E-0E9416271A06}"/>
              </a:ext>
            </a:extLst>
          </p:cNvPr>
          <p:cNvSpPr txBox="1"/>
          <p:nvPr/>
        </p:nvSpPr>
        <p:spPr>
          <a:xfrm>
            <a:off x="3831473" y="1493965"/>
            <a:ext cx="4525108"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Data Scientist</a:t>
            </a:r>
            <a:endParaRPr lang="en-IN" sz="4400" dirty="0"/>
          </a:p>
        </p:txBody>
      </p:sp>
      <p:sp>
        <p:nvSpPr>
          <p:cNvPr id="14" name="TextBox 13">
            <a:extLst>
              <a:ext uri="{FF2B5EF4-FFF2-40B4-BE49-F238E27FC236}">
                <a16:creationId xmlns:a16="http://schemas.microsoft.com/office/drawing/2014/main" id="{9FA20470-5251-4148-3F82-047D785E3D79}"/>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343632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518166" y="-1166455"/>
            <a:ext cx="9917549"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Top Tech Jobs and Their Salaries</a:t>
            </a:r>
            <a:endParaRPr lang="en-US" sz="4850" dirty="0"/>
          </a:p>
        </p:txBody>
      </p:sp>
      <p:pic>
        <p:nvPicPr>
          <p:cNvPr id="3" name="Image 0" descr="preencoded.png"/>
          <p:cNvPicPr>
            <a:picLocks noChangeAspect="1"/>
          </p:cNvPicPr>
          <p:nvPr/>
        </p:nvPicPr>
        <p:blipFill>
          <a:blip r:embed="rId3"/>
          <a:stretch>
            <a:fillRect/>
          </a:stretch>
        </p:blipFill>
        <p:spPr>
          <a:xfrm>
            <a:off x="-2902267" y="1996202"/>
            <a:ext cx="617220" cy="617220"/>
          </a:xfrm>
          <a:prstGeom prst="rect">
            <a:avLst/>
          </a:prstGeom>
        </p:spPr>
      </p:pic>
      <p:sp>
        <p:nvSpPr>
          <p:cNvPr id="4" name="Text 1"/>
          <p:cNvSpPr/>
          <p:nvPr/>
        </p:nvSpPr>
        <p:spPr>
          <a:xfrm>
            <a:off x="-3479363" y="2860237"/>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Engineer</a:t>
            </a:r>
            <a:endParaRPr lang="en-US" sz="2400" dirty="0"/>
          </a:p>
        </p:txBody>
      </p:sp>
      <p:sp>
        <p:nvSpPr>
          <p:cNvPr id="5" name="Text 2"/>
          <p:cNvSpPr/>
          <p:nvPr/>
        </p:nvSpPr>
        <p:spPr>
          <a:xfrm>
            <a:off x="-3742908" y="3384827"/>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₹12-25 lakh per annum</a:t>
            </a:r>
            <a:endParaRPr lang="en-US" sz="1900" dirty="0"/>
          </a:p>
        </p:txBody>
      </p:sp>
      <p:pic>
        <p:nvPicPr>
          <p:cNvPr id="6" name="Image 1" descr="preencoded.png"/>
          <p:cNvPicPr>
            <a:picLocks noChangeAspect="1"/>
          </p:cNvPicPr>
          <p:nvPr/>
        </p:nvPicPr>
        <p:blipFill>
          <a:blip r:embed="rId4"/>
          <a:stretch>
            <a:fillRect/>
          </a:stretch>
        </p:blipFill>
        <p:spPr>
          <a:xfrm>
            <a:off x="19018329" y="1996202"/>
            <a:ext cx="617220" cy="617220"/>
          </a:xfrm>
          <a:prstGeom prst="rect">
            <a:avLst/>
          </a:prstGeom>
        </p:spPr>
      </p:pic>
      <p:sp>
        <p:nvSpPr>
          <p:cNvPr id="7" name="Text 3"/>
          <p:cNvSpPr/>
          <p:nvPr/>
        </p:nvSpPr>
        <p:spPr>
          <a:xfrm>
            <a:off x="19018329" y="286023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Data Scientist</a:t>
            </a:r>
            <a:endParaRPr lang="en-US" sz="2400" dirty="0"/>
          </a:p>
        </p:txBody>
      </p:sp>
      <p:sp>
        <p:nvSpPr>
          <p:cNvPr id="8" name="Text 4"/>
          <p:cNvSpPr/>
          <p:nvPr/>
        </p:nvSpPr>
        <p:spPr>
          <a:xfrm>
            <a:off x="19018329" y="339411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₹10-25 lakh per annum</a:t>
            </a:r>
            <a:endParaRPr lang="en-US" sz="1900" dirty="0"/>
          </a:p>
        </p:txBody>
      </p:sp>
      <p:pic>
        <p:nvPicPr>
          <p:cNvPr id="9" name="Image 2" descr="preencoded.png"/>
          <p:cNvPicPr>
            <a:picLocks noChangeAspect="1"/>
          </p:cNvPicPr>
          <p:nvPr/>
        </p:nvPicPr>
        <p:blipFill>
          <a:blip r:embed="rId5"/>
          <a:stretch>
            <a:fillRect/>
          </a:stretch>
        </p:blipFill>
        <p:spPr>
          <a:xfrm>
            <a:off x="22336482" y="1996202"/>
            <a:ext cx="617220" cy="617220"/>
          </a:xfrm>
          <a:prstGeom prst="rect">
            <a:avLst/>
          </a:prstGeom>
        </p:spPr>
      </p:pic>
      <p:sp>
        <p:nvSpPr>
          <p:cNvPr id="10" name="Text 5"/>
          <p:cNvSpPr/>
          <p:nvPr/>
        </p:nvSpPr>
        <p:spPr>
          <a:xfrm>
            <a:off x="22336482" y="286023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Solutions Architect</a:t>
            </a:r>
            <a:endParaRPr lang="en-US" sz="2400" dirty="0"/>
          </a:p>
        </p:txBody>
      </p:sp>
      <p:sp>
        <p:nvSpPr>
          <p:cNvPr id="11" name="Text 6"/>
          <p:cNvSpPr/>
          <p:nvPr/>
        </p:nvSpPr>
        <p:spPr>
          <a:xfrm>
            <a:off x="22336482" y="339411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2" name="Image 3" descr="preencoded.png"/>
          <p:cNvPicPr>
            <a:picLocks noChangeAspect="1"/>
          </p:cNvPicPr>
          <p:nvPr/>
        </p:nvPicPr>
        <p:blipFill>
          <a:blip r:embed="rId6"/>
          <a:stretch>
            <a:fillRect/>
          </a:stretch>
        </p:blipFill>
        <p:spPr>
          <a:xfrm>
            <a:off x="25654635" y="1996202"/>
            <a:ext cx="617220" cy="617220"/>
          </a:xfrm>
          <a:prstGeom prst="rect">
            <a:avLst/>
          </a:prstGeom>
        </p:spPr>
      </p:pic>
      <p:sp>
        <p:nvSpPr>
          <p:cNvPr id="13" name="Text 7"/>
          <p:cNvSpPr/>
          <p:nvPr/>
        </p:nvSpPr>
        <p:spPr>
          <a:xfrm>
            <a:off x="25654635" y="2860238"/>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Technology Manager</a:t>
            </a:r>
            <a:endParaRPr lang="en-US" sz="2400" dirty="0"/>
          </a:p>
        </p:txBody>
      </p:sp>
      <p:sp>
        <p:nvSpPr>
          <p:cNvPr id="14" name="Text 8"/>
          <p:cNvSpPr/>
          <p:nvPr/>
        </p:nvSpPr>
        <p:spPr>
          <a:xfrm>
            <a:off x="25654635" y="3779877"/>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5" name="Image 4" descr="preencoded.png"/>
          <p:cNvPicPr>
            <a:picLocks noChangeAspect="1"/>
          </p:cNvPicPr>
          <p:nvPr/>
        </p:nvPicPr>
        <p:blipFill>
          <a:blip r:embed="rId7"/>
          <a:stretch>
            <a:fillRect/>
          </a:stretch>
        </p:blipFill>
        <p:spPr>
          <a:xfrm>
            <a:off x="15700177" y="5310545"/>
            <a:ext cx="617220" cy="617220"/>
          </a:xfrm>
          <a:prstGeom prst="rect">
            <a:avLst/>
          </a:prstGeom>
        </p:spPr>
      </p:pic>
      <p:sp>
        <p:nvSpPr>
          <p:cNvPr id="16" name="Text 9"/>
          <p:cNvSpPr/>
          <p:nvPr/>
        </p:nvSpPr>
        <p:spPr>
          <a:xfrm>
            <a:off x="15700177" y="6174581"/>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Edge Engineer</a:t>
            </a:r>
            <a:endParaRPr lang="en-US" sz="2400" dirty="0"/>
          </a:p>
        </p:txBody>
      </p:sp>
      <p:sp>
        <p:nvSpPr>
          <p:cNvPr id="17" name="Text 10"/>
          <p:cNvSpPr/>
          <p:nvPr/>
        </p:nvSpPr>
        <p:spPr>
          <a:xfrm>
            <a:off x="15700177" y="6708458"/>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₹12-22 lakh per annum</a:t>
            </a:r>
            <a:endParaRPr lang="en-US" sz="1900" dirty="0"/>
          </a:p>
        </p:txBody>
      </p:sp>
      <p:sp>
        <p:nvSpPr>
          <p:cNvPr id="19" name="TextBox 18">
            <a:extLst>
              <a:ext uri="{FF2B5EF4-FFF2-40B4-BE49-F238E27FC236}">
                <a16:creationId xmlns:a16="http://schemas.microsoft.com/office/drawing/2014/main" id="{0AD0492D-EDE7-E839-AE6A-9DB237BCC5CB}"/>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1208"/>
            <a:ext cx="14630400" cy="8229600"/>
          </a:xfrm>
          <a:prstGeom prst="rect">
            <a:avLst/>
          </a:prstGeom>
          <a:solidFill>
            <a:srgbClr val="0D0A2C">
              <a:alpha val="80000"/>
            </a:srgbClr>
          </a:solidFill>
          <a:ln/>
        </p:spPr>
      </p:sp>
      <p:sp>
        <p:nvSpPr>
          <p:cNvPr id="4" name="Text 1"/>
          <p:cNvSpPr/>
          <p:nvPr/>
        </p:nvSpPr>
        <p:spPr>
          <a:xfrm>
            <a:off x="864037" y="1471612"/>
            <a:ext cx="7238167"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864037" y="2673667"/>
            <a:ext cx="3086100" cy="385763"/>
          </a:xfrm>
          <a:prstGeom prst="rect">
            <a:avLst/>
          </a:prstGeom>
          <a:noFill/>
          <a:ln/>
        </p:spPr>
        <p:txBody>
          <a:bodyPr wrap="none" lIns="0" tIns="0" rIns="0" bIns="0" rtlCol="0" anchor="t"/>
          <a:lstStyle/>
          <a:p>
            <a:pPr marL="0" indent="0">
              <a:lnSpc>
                <a:spcPts val="3000"/>
              </a:lnSpc>
              <a:buNone/>
            </a:pPr>
            <a:r>
              <a:rPr lang="en-US" sz="2000" dirty="0">
                <a:solidFill>
                  <a:srgbClr val="F2F0F4"/>
                </a:solidFill>
                <a:latin typeface="Montserrat" pitchFamily="34" charset="0"/>
                <a:ea typeface="Montserrat" pitchFamily="34" charset="-122"/>
                <a:cs typeface="Montserrat" pitchFamily="34" charset="-120"/>
              </a:rPr>
              <a:t>Average Salary</a:t>
            </a:r>
            <a:endParaRPr lang="en-US" sz="2000" dirty="0"/>
          </a:p>
        </p:txBody>
      </p:sp>
      <p:sp>
        <p:nvSpPr>
          <p:cNvPr id="6" name="Text 3"/>
          <p:cNvSpPr/>
          <p:nvPr/>
        </p:nvSpPr>
        <p:spPr>
          <a:xfrm>
            <a:off x="864037" y="3306247"/>
            <a:ext cx="3898821" cy="395049"/>
          </a:xfrm>
          <a:prstGeom prst="rect">
            <a:avLst/>
          </a:prstGeom>
          <a:noFill/>
          <a:ln/>
        </p:spPr>
        <p:txBody>
          <a:bodyPr wrap="none" lIns="0" tIns="0" rIns="0" bIns="0" rtlCol="0" anchor="t"/>
          <a:lstStyle/>
          <a:p>
            <a:pPr marL="0" indent="0">
              <a:lnSpc>
                <a:spcPts val="3100"/>
              </a:lnSpc>
              <a:buNone/>
            </a:pPr>
            <a:r>
              <a:rPr lang="en-US" sz="2000" dirty="0">
                <a:solidFill>
                  <a:srgbClr val="DCD7E5"/>
                </a:solidFill>
                <a:latin typeface="Heebo" pitchFamily="34" charset="0"/>
                <a:ea typeface="Heebo" pitchFamily="34" charset="-122"/>
                <a:cs typeface="Heebo" pitchFamily="34" charset="-120"/>
              </a:rPr>
              <a:t>₹10-25 lakh per annum</a:t>
            </a:r>
            <a:endParaRPr lang="en-US" sz="2000" dirty="0"/>
          </a:p>
        </p:txBody>
      </p:sp>
      <p:sp>
        <p:nvSpPr>
          <p:cNvPr id="7" name="Text 4"/>
          <p:cNvSpPr/>
          <p:nvPr/>
        </p:nvSpPr>
        <p:spPr>
          <a:xfrm>
            <a:off x="4733908" y="2673667"/>
            <a:ext cx="3086100" cy="385763"/>
          </a:xfrm>
          <a:prstGeom prst="rect">
            <a:avLst/>
          </a:prstGeom>
          <a:noFill/>
          <a:ln/>
        </p:spPr>
        <p:txBody>
          <a:bodyPr wrap="none" lIns="0" tIns="0" rIns="0" bIns="0" rtlCol="0" anchor="t"/>
          <a:lstStyle/>
          <a:p>
            <a:pPr marL="0" indent="0">
              <a:lnSpc>
                <a:spcPts val="3000"/>
              </a:lnSpc>
              <a:buNone/>
            </a:pPr>
            <a:r>
              <a:rPr lang="en-US" sz="2000" dirty="0">
                <a:solidFill>
                  <a:srgbClr val="F2F0F4"/>
                </a:solidFill>
                <a:latin typeface="Montserrat" pitchFamily="34" charset="0"/>
                <a:ea typeface="Montserrat" pitchFamily="34" charset="-122"/>
                <a:cs typeface="Montserrat" pitchFamily="34" charset="-120"/>
              </a:rPr>
              <a:t>Demand</a:t>
            </a:r>
            <a:endParaRPr lang="en-US" sz="2000" dirty="0"/>
          </a:p>
        </p:txBody>
      </p:sp>
      <p:sp>
        <p:nvSpPr>
          <p:cNvPr id="8" name="Text 5"/>
          <p:cNvSpPr/>
          <p:nvPr/>
        </p:nvSpPr>
        <p:spPr>
          <a:xfrm>
            <a:off x="4733908" y="3306247"/>
            <a:ext cx="3898821" cy="395049"/>
          </a:xfrm>
          <a:prstGeom prst="rect">
            <a:avLst/>
          </a:prstGeom>
          <a:noFill/>
          <a:ln/>
        </p:spPr>
        <p:txBody>
          <a:bodyPr wrap="none" lIns="0" tIns="0" rIns="0" bIns="0" rtlCol="0" anchor="t"/>
          <a:lstStyle/>
          <a:p>
            <a:pPr marL="0" indent="0">
              <a:lnSpc>
                <a:spcPts val="3100"/>
              </a:lnSpc>
              <a:buNone/>
            </a:pPr>
            <a:r>
              <a:rPr lang="en-US" sz="2000" dirty="0">
                <a:solidFill>
                  <a:srgbClr val="DCD7E5"/>
                </a:solidFill>
                <a:latin typeface="Heebo" pitchFamily="34" charset="0"/>
                <a:ea typeface="Heebo" pitchFamily="34" charset="-122"/>
                <a:cs typeface="Heebo" pitchFamily="34" charset="-120"/>
              </a:rPr>
              <a:t>Very High</a:t>
            </a:r>
            <a:endParaRPr lang="en-US" sz="2000" dirty="0"/>
          </a:p>
        </p:txBody>
      </p:sp>
      <p:sp>
        <p:nvSpPr>
          <p:cNvPr id="9" name="Text 6"/>
          <p:cNvSpPr/>
          <p:nvPr/>
        </p:nvSpPr>
        <p:spPr>
          <a:xfrm>
            <a:off x="5736193" y="4237421"/>
            <a:ext cx="3086100" cy="385763"/>
          </a:xfrm>
          <a:prstGeom prst="rect">
            <a:avLst/>
          </a:prstGeom>
          <a:noFill/>
          <a:ln/>
        </p:spPr>
        <p:txBody>
          <a:bodyPr wrap="none" lIns="0" tIns="0" rIns="0" bIns="0" rtlCol="0" anchor="t"/>
          <a:lstStyle/>
          <a:p>
            <a:pPr marL="0" indent="0">
              <a:lnSpc>
                <a:spcPts val="3000"/>
              </a:lnSpc>
              <a:buNone/>
            </a:pPr>
            <a:r>
              <a:rPr lang="en-US" sz="4400" dirty="0">
                <a:solidFill>
                  <a:srgbClr val="F2F0F4"/>
                </a:solidFill>
                <a:latin typeface="Montserrat" pitchFamily="34" charset="0"/>
                <a:ea typeface="Montserrat" pitchFamily="34" charset="-122"/>
                <a:cs typeface="Montserrat" pitchFamily="34" charset="-120"/>
              </a:rPr>
              <a:t>Notes</a:t>
            </a:r>
            <a:endParaRPr lang="en-US" sz="4400" dirty="0"/>
          </a:p>
        </p:txBody>
      </p:sp>
      <p:sp>
        <p:nvSpPr>
          <p:cNvPr id="10" name="Text 7"/>
          <p:cNvSpPr/>
          <p:nvPr/>
        </p:nvSpPr>
        <p:spPr>
          <a:xfrm>
            <a:off x="586155" y="4879287"/>
            <a:ext cx="13598768" cy="2370296"/>
          </a:xfrm>
          <a:prstGeom prst="rect">
            <a:avLst/>
          </a:prstGeom>
          <a:noFill/>
          <a:ln/>
        </p:spPr>
        <p:txBody>
          <a:bodyPr wrap="square" lIns="0" tIns="0" rIns="0" bIns="0" rtlCol="0" anchor="t"/>
          <a:lstStyle/>
          <a:p>
            <a:pPr marL="0" indent="0">
              <a:lnSpc>
                <a:spcPts val="3100"/>
              </a:lnSpc>
              <a:buNone/>
            </a:pPr>
            <a:r>
              <a:rPr lang="en-US" sz="3600" dirty="0">
                <a:solidFill>
                  <a:srgbClr val="DCD7E5"/>
                </a:solidFill>
                <a:latin typeface="Heebo" pitchFamily="34" charset="0"/>
                <a:ea typeface="Heebo" pitchFamily="34" charset="-122"/>
                <a:cs typeface="Heebo" pitchFamily="34" charset="-120"/>
              </a:rPr>
              <a:t>Data Scientists are in high demand for their ability to analyze and interpret complex data sets, transforming raw data into actionable insights that drive strategic decisions.</a:t>
            </a:r>
            <a:endParaRPr lang="en-US" sz="3600" dirty="0"/>
          </a:p>
        </p:txBody>
      </p:sp>
      <p:sp>
        <p:nvSpPr>
          <p:cNvPr id="11" name="Text 8"/>
          <p:cNvSpPr/>
          <p:nvPr/>
        </p:nvSpPr>
        <p:spPr>
          <a:xfrm>
            <a:off x="828080" y="8606494"/>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2" name="TextBox 11">
            <a:extLst>
              <a:ext uri="{FF2B5EF4-FFF2-40B4-BE49-F238E27FC236}">
                <a16:creationId xmlns:a16="http://schemas.microsoft.com/office/drawing/2014/main" id="{99D91993-CF3E-60D1-A82E-0E9416271A06}"/>
              </a:ext>
            </a:extLst>
          </p:cNvPr>
          <p:cNvSpPr txBox="1"/>
          <p:nvPr/>
        </p:nvSpPr>
        <p:spPr>
          <a:xfrm>
            <a:off x="3831473" y="1493965"/>
            <a:ext cx="4525108"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Data Scientist</a:t>
            </a:r>
            <a:endParaRPr lang="en-IN" sz="4400" dirty="0"/>
          </a:p>
        </p:txBody>
      </p:sp>
      <p:sp>
        <p:nvSpPr>
          <p:cNvPr id="14" name="TextBox 13">
            <a:extLst>
              <a:ext uri="{FF2B5EF4-FFF2-40B4-BE49-F238E27FC236}">
                <a16:creationId xmlns:a16="http://schemas.microsoft.com/office/drawing/2014/main" id="{8219DED4-3C78-8F6D-9C4E-AE97EB72EFFC}"/>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94809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7" y="1471612"/>
            <a:ext cx="7238167"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 Data Scientist</a:t>
            </a:r>
            <a:endParaRPr lang="en-US" sz="4850" dirty="0"/>
          </a:p>
        </p:txBody>
      </p:sp>
      <p:sp>
        <p:nvSpPr>
          <p:cNvPr id="5" name="Text 2"/>
          <p:cNvSpPr/>
          <p:nvPr/>
        </p:nvSpPr>
        <p:spPr>
          <a:xfrm>
            <a:off x="864037" y="286023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6" name="Text 3"/>
          <p:cNvSpPr/>
          <p:nvPr/>
        </p:nvSpPr>
        <p:spPr>
          <a:xfrm>
            <a:off x="864037" y="3492818"/>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₹10-25 lakh per annum</a:t>
            </a:r>
            <a:endParaRPr lang="en-US" sz="1900" dirty="0"/>
          </a:p>
        </p:txBody>
      </p:sp>
      <p:sp>
        <p:nvSpPr>
          <p:cNvPr id="7" name="Text 4"/>
          <p:cNvSpPr/>
          <p:nvPr/>
        </p:nvSpPr>
        <p:spPr>
          <a:xfrm>
            <a:off x="5372695" y="286023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8" name="Text 5"/>
          <p:cNvSpPr/>
          <p:nvPr/>
        </p:nvSpPr>
        <p:spPr>
          <a:xfrm>
            <a:off x="5372695" y="3492818"/>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Very High</a:t>
            </a:r>
            <a:endParaRPr lang="en-US" sz="1900" dirty="0"/>
          </a:p>
        </p:txBody>
      </p:sp>
      <p:sp>
        <p:nvSpPr>
          <p:cNvPr id="9" name="Text 6"/>
          <p:cNvSpPr/>
          <p:nvPr/>
        </p:nvSpPr>
        <p:spPr>
          <a:xfrm>
            <a:off x="9881354" y="286023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0" name="Text 7"/>
          <p:cNvSpPr/>
          <p:nvPr/>
        </p:nvSpPr>
        <p:spPr>
          <a:xfrm>
            <a:off x="9881354" y="3492818"/>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Data Scientists are in high demand for their ability to analyze and interpret complex data sets, transforming raw data into actionable insights that drive strategic decisions.</a:t>
            </a:r>
            <a:endParaRPr lang="en-US" sz="1900" dirty="0"/>
          </a:p>
        </p:txBody>
      </p:sp>
      <p:sp>
        <p:nvSpPr>
          <p:cNvPr id="11" name="Text 8"/>
          <p:cNvSpPr/>
          <p:nvPr/>
        </p:nvSpPr>
        <p:spPr>
          <a:xfrm>
            <a:off x="864037" y="6362938"/>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hlinkClick r:id="rId4"/>
              </a:rPr>
              <a:t> </a:t>
            </a:r>
            <a:r>
              <a:rPr lang="en-US" sz="1900" dirty="0">
                <a:solidFill>
                  <a:srgbClr val="8252E0"/>
                </a:solidFill>
                <a:latin typeface="Heebo" pitchFamily="34" charset="0"/>
                <a:ea typeface="Heebo" pitchFamily="34" charset="-122"/>
                <a:cs typeface="Heebo" pitchFamily="34" charset="-120"/>
                <a:hlinkClick r:id="rId4"/>
              </a:rPr>
              <a:t>Link For Study</a:t>
            </a:r>
            <a:endParaRPr lang="en-US" sz="1900" dirty="0"/>
          </a:p>
        </p:txBody>
      </p:sp>
      <p:sp>
        <p:nvSpPr>
          <p:cNvPr id="13" name="TextBox 12">
            <a:extLst>
              <a:ext uri="{FF2B5EF4-FFF2-40B4-BE49-F238E27FC236}">
                <a16:creationId xmlns:a16="http://schemas.microsoft.com/office/drawing/2014/main" id="{A1868BB1-8A8E-28C6-3419-03F27018CBB7}"/>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618856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8" y="740212"/>
            <a:ext cx="30861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254437" y="-2049716"/>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1900" dirty="0"/>
          </a:p>
        </p:txBody>
      </p:sp>
      <p:sp>
        <p:nvSpPr>
          <p:cNvPr id="6" name="Text 3"/>
          <p:cNvSpPr/>
          <p:nvPr/>
        </p:nvSpPr>
        <p:spPr>
          <a:xfrm>
            <a:off x="5313541" y="897671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7" name="Text 4"/>
          <p:cNvSpPr/>
          <p:nvPr/>
        </p:nvSpPr>
        <p:spPr>
          <a:xfrm>
            <a:off x="5313541" y="9609295"/>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₹15-30 lakh per annum</a:t>
            </a:r>
            <a:endParaRPr lang="en-US" sz="1900" dirty="0"/>
          </a:p>
        </p:txBody>
      </p:sp>
      <p:sp>
        <p:nvSpPr>
          <p:cNvPr id="8" name="Text 5"/>
          <p:cNvSpPr/>
          <p:nvPr/>
        </p:nvSpPr>
        <p:spPr>
          <a:xfrm>
            <a:off x="-4749046"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9" name="Text 6"/>
          <p:cNvSpPr/>
          <p:nvPr/>
        </p:nvSpPr>
        <p:spPr>
          <a:xfrm>
            <a:off x="-4749046" y="4224218"/>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High</a:t>
            </a:r>
            <a:endParaRPr lang="en-US" sz="1900" dirty="0"/>
          </a:p>
        </p:txBody>
      </p:sp>
      <p:sp>
        <p:nvSpPr>
          <p:cNvPr id="10" name="Text 7"/>
          <p:cNvSpPr/>
          <p:nvPr/>
        </p:nvSpPr>
        <p:spPr>
          <a:xfrm>
            <a:off x="18462646" y="31965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1" name="Text 8"/>
          <p:cNvSpPr/>
          <p:nvPr/>
        </p:nvSpPr>
        <p:spPr>
          <a:xfrm>
            <a:off x="18462646" y="3829169"/>
            <a:ext cx="3898821" cy="276534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1900" dirty="0"/>
          </a:p>
        </p:txBody>
      </p:sp>
      <p:sp>
        <p:nvSpPr>
          <p:cNvPr id="12" name="Text 9"/>
          <p:cNvSpPr/>
          <p:nvPr/>
        </p:nvSpPr>
        <p:spPr>
          <a:xfrm>
            <a:off x="-11703101" y="12064923"/>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3" name="TextBox 12">
            <a:extLst>
              <a:ext uri="{FF2B5EF4-FFF2-40B4-BE49-F238E27FC236}">
                <a16:creationId xmlns:a16="http://schemas.microsoft.com/office/drawing/2014/main" id="{81570CA5-2EF5-1E04-A66C-A7A1A373E88B}"/>
              </a:ext>
            </a:extLst>
          </p:cNvPr>
          <p:cNvSpPr txBox="1"/>
          <p:nvPr/>
        </p:nvSpPr>
        <p:spPr>
          <a:xfrm>
            <a:off x="3473504" y="-3309333"/>
            <a:ext cx="9578293" cy="215444"/>
          </a:xfrm>
          <a:prstGeom prst="rect">
            <a:avLst/>
          </a:prstGeom>
          <a:noFill/>
        </p:spPr>
        <p:txBody>
          <a:bodyPr wrap="square" rtlCol="0">
            <a:spAutoFit/>
          </a:bodyPr>
          <a:lstStyle/>
          <a:p>
            <a:r>
              <a:rPr lang="en-US" sz="800" dirty="0">
                <a:solidFill>
                  <a:srgbClr val="F2F0F4"/>
                </a:solidFill>
                <a:latin typeface="Montserrat" pitchFamily="34" charset="0"/>
                <a:ea typeface="Montserrat" pitchFamily="34" charset="-122"/>
                <a:cs typeface="Montserrat" pitchFamily="34" charset="-120"/>
              </a:rPr>
              <a:t>Solutions Architect</a:t>
            </a:r>
            <a:endParaRPr lang="en-IN" sz="800" dirty="0"/>
          </a:p>
        </p:txBody>
      </p:sp>
      <p:sp>
        <p:nvSpPr>
          <p:cNvPr id="15" name="TextBox 14">
            <a:extLst>
              <a:ext uri="{FF2B5EF4-FFF2-40B4-BE49-F238E27FC236}">
                <a16:creationId xmlns:a16="http://schemas.microsoft.com/office/drawing/2014/main" id="{D71F14AD-83FA-2F63-6434-952C0407966A}"/>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8" y="740212"/>
            <a:ext cx="30861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254437" y="-2049716"/>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1900" dirty="0"/>
          </a:p>
        </p:txBody>
      </p:sp>
      <p:sp>
        <p:nvSpPr>
          <p:cNvPr id="6" name="Text 3"/>
          <p:cNvSpPr/>
          <p:nvPr/>
        </p:nvSpPr>
        <p:spPr>
          <a:xfrm>
            <a:off x="5313541" y="897671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7" name="Text 4"/>
          <p:cNvSpPr/>
          <p:nvPr/>
        </p:nvSpPr>
        <p:spPr>
          <a:xfrm>
            <a:off x="5313541" y="9609295"/>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₹15-30 lakh per annum</a:t>
            </a:r>
            <a:endParaRPr lang="en-US" sz="1900" dirty="0"/>
          </a:p>
        </p:txBody>
      </p:sp>
      <p:sp>
        <p:nvSpPr>
          <p:cNvPr id="8" name="Text 5"/>
          <p:cNvSpPr/>
          <p:nvPr/>
        </p:nvSpPr>
        <p:spPr>
          <a:xfrm>
            <a:off x="-4749046"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9" name="Text 6"/>
          <p:cNvSpPr/>
          <p:nvPr/>
        </p:nvSpPr>
        <p:spPr>
          <a:xfrm>
            <a:off x="-4749046" y="4224218"/>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High</a:t>
            </a:r>
            <a:endParaRPr lang="en-US" sz="1900" dirty="0"/>
          </a:p>
        </p:txBody>
      </p:sp>
      <p:sp>
        <p:nvSpPr>
          <p:cNvPr id="10" name="Text 7"/>
          <p:cNvSpPr/>
          <p:nvPr/>
        </p:nvSpPr>
        <p:spPr>
          <a:xfrm>
            <a:off x="18462646" y="31965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1" name="Text 8"/>
          <p:cNvSpPr/>
          <p:nvPr/>
        </p:nvSpPr>
        <p:spPr>
          <a:xfrm>
            <a:off x="18462646" y="3829169"/>
            <a:ext cx="3898821" cy="276534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1900" dirty="0"/>
          </a:p>
        </p:txBody>
      </p:sp>
      <p:sp>
        <p:nvSpPr>
          <p:cNvPr id="12" name="Text 9"/>
          <p:cNvSpPr/>
          <p:nvPr/>
        </p:nvSpPr>
        <p:spPr>
          <a:xfrm>
            <a:off x="-11703101" y="12064923"/>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3" name="TextBox 12">
            <a:extLst>
              <a:ext uri="{FF2B5EF4-FFF2-40B4-BE49-F238E27FC236}">
                <a16:creationId xmlns:a16="http://schemas.microsoft.com/office/drawing/2014/main" id="{81570CA5-2EF5-1E04-A66C-A7A1A373E88B}"/>
              </a:ext>
            </a:extLst>
          </p:cNvPr>
          <p:cNvSpPr txBox="1"/>
          <p:nvPr/>
        </p:nvSpPr>
        <p:spPr>
          <a:xfrm>
            <a:off x="3950138" y="742296"/>
            <a:ext cx="9578293"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Solutions Architect</a:t>
            </a:r>
            <a:endParaRPr lang="en-IN" sz="4400" dirty="0"/>
          </a:p>
        </p:txBody>
      </p:sp>
      <p:sp>
        <p:nvSpPr>
          <p:cNvPr id="15" name="TextBox 14">
            <a:extLst>
              <a:ext uri="{FF2B5EF4-FFF2-40B4-BE49-F238E27FC236}">
                <a16:creationId xmlns:a16="http://schemas.microsoft.com/office/drawing/2014/main" id="{D47D6C77-30A5-7602-B1E8-332D33A16EC0}"/>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64184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8" y="740212"/>
            <a:ext cx="30861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1199226" y="2461847"/>
            <a:ext cx="12902327" cy="1959896"/>
          </a:xfrm>
          <a:prstGeom prst="rect">
            <a:avLst/>
          </a:prstGeom>
          <a:noFill/>
          <a:ln/>
        </p:spPr>
        <p:txBody>
          <a:bodyPr wrap="square" lIns="0" tIns="0" rIns="0" bIns="0" rtlCol="0" anchor="t"/>
          <a:lstStyle/>
          <a:p>
            <a:pPr marL="0" indent="0" algn="ctr">
              <a:lnSpc>
                <a:spcPts val="3100"/>
              </a:lnSpc>
              <a:buNone/>
            </a:pPr>
            <a:r>
              <a:rPr lang="en-US" sz="36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3600" dirty="0"/>
          </a:p>
        </p:txBody>
      </p:sp>
      <p:sp>
        <p:nvSpPr>
          <p:cNvPr id="6" name="Text 3"/>
          <p:cNvSpPr/>
          <p:nvPr/>
        </p:nvSpPr>
        <p:spPr>
          <a:xfrm>
            <a:off x="5313541" y="897671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7" name="Text 4"/>
          <p:cNvSpPr/>
          <p:nvPr/>
        </p:nvSpPr>
        <p:spPr>
          <a:xfrm>
            <a:off x="5313541" y="9609295"/>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₹15-30 lakh per annum</a:t>
            </a:r>
            <a:endParaRPr lang="en-US" sz="1900" dirty="0"/>
          </a:p>
        </p:txBody>
      </p:sp>
      <p:sp>
        <p:nvSpPr>
          <p:cNvPr id="8" name="Text 5"/>
          <p:cNvSpPr/>
          <p:nvPr/>
        </p:nvSpPr>
        <p:spPr>
          <a:xfrm>
            <a:off x="-4749046"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9" name="Text 6"/>
          <p:cNvSpPr/>
          <p:nvPr/>
        </p:nvSpPr>
        <p:spPr>
          <a:xfrm>
            <a:off x="-4749046" y="4224218"/>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High</a:t>
            </a:r>
            <a:endParaRPr lang="en-US" sz="1900" dirty="0"/>
          </a:p>
        </p:txBody>
      </p:sp>
      <p:sp>
        <p:nvSpPr>
          <p:cNvPr id="10" name="Text 7"/>
          <p:cNvSpPr/>
          <p:nvPr/>
        </p:nvSpPr>
        <p:spPr>
          <a:xfrm>
            <a:off x="18462646" y="31965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1" name="Text 8"/>
          <p:cNvSpPr/>
          <p:nvPr/>
        </p:nvSpPr>
        <p:spPr>
          <a:xfrm>
            <a:off x="18462646" y="3829169"/>
            <a:ext cx="3898821" cy="276534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1900" dirty="0"/>
          </a:p>
        </p:txBody>
      </p:sp>
      <p:sp>
        <p:nvSpPr>
          <p:cNvPr id="12" name="Text 9"/>
          <p:cNvSpPr/>
          <p:nvPr/>
        </p:nvSpPr>
        <p:spPr>
          <a:xfrm>
            <a:off x="-11703101" y="12064923"/>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3" name="TextBox 12">
            <a:extLst>
              <a:ext uri="{FF2B5EF4-FFF2-40B4-BE49-F238E27FC236}">
                <a16:creationId xmlns:a16="http://schemas.microsoft.com/office/drawing/2014/main" id="{81570CA5-2EF5-1E04-A66C-A7A1A373E88B}"/>
              </a:ext>
            </a:extLst>
          </p:cNvPr>
          <p:cNvSpPr txBox="1"/>
          <p:nvPr/>
        </p:nvSpPr>
        <p:spPr>
          <a:xfrm>
            <a:off x="3950138" y="742296"/>
            <a:ext cx="9578293"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Solutions Architect</a:t>
            </a:r>
            <a:endParaRPr lang="en-IN" sz="4400" dirty="0"/>
          </a:p>
        </p:txBody>
      </p:sp>
      <p:sp>
        <p:nvSpPr>
          <p:cNvPr id="15" name="TextBox 14">
            <a:extLst>
              <a:ext uri="{FF2B5EF4-FFF2-40B4-BE49-F238E27FC236}">
                <a16:creationId xmlns:a16="http://schemas.microsoft.com/office/drawing/2014/main" id="{FBD50D4A-10C7-316D-C6C3-9BF2DD292407}"/>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88752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8" y="740212"/>
            <a:ext cx="30861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1199226" y="2461847"/>
            <a:ext cx="12902327" cy="1959896"/>
          </a:xfrm>
          <a:prstGeom prst="rect">
            <a:avLst/>
          </a:prstGeom>
          <a:noFill/>
          <a:ln/>
        </p:spPr>
        <p:txBody>
          <a:bodyPr wrap="square" lIns="0" tIns="0" rIns="0" bIns="0" rtlCol="0" anchor="t"/>
          <a:lstStyle/>
          <a:p>
            <a:pPr marL="0" indent="0" algn="ctr">
              <a:lnSpc>
                <a:spcPts val="3100"/>
              </a:lnSpc>
              <a:buNone/>
            </a:pPr>
            <a:r>
              <a:rPr lang="en-US" sz="36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3600" dirty="0"/>
          </a:p>
        </p:txBody>
      </p:sp>
      <p:sp>
        <p:nvSpPr>
          <p:cNvPr id="6" name="Text 3"/>
          <p:cNvSpPr/>
          <p:nvPr/>
        </p:nvSpPr>
        <p:spPr>
          <a:xfrm>
            <a:off x="5313541" y="897671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7" name="Text 4"/>
          <p:cNvSpPr/>
          <p:nvPr/>
        </p:nvSpPr>
        <p:spPr>
          <a:xfrm>
            <a:off x="5313541" y="9609295"/>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₹15-30 lakh per annum</a:t>
            </a:r>
            <a:endParaRPr lang="en-US" sz="1900" dirty="0"/>
          </a:p>
        </p:txBody>
      </p:sp>
      <p:sp>
        <p:nvSpPr>
          <p:cNvPr id="8" name="Text 5"/>
          <p:cNvSpPr/>
          <p:nvPr/>
        </p:nvSpPr>
        <p:spPr>
          <a:xfrm>
            <a:off x="3416379" y="642665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9" name="Text 6"/>
          <p:cNvSpPr/>
          <p:nvPr/>
        </p:nvSpPr>
        <p:spPr>
          <a:xfrm>
            <a:off x="3416379" y="7059229"/>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High</a:t>
            </a:r>
            <a:endParaRPr lang="en-US" sz="1900" dirty="0"/>
          </a:p>
        </p:txBody>
      </p:sp>
      <p:sp>
        <p:nvSpPr>
          <p:cNvPr id="10" name="Text 7"/>
          <p:cNvSpPr/>
          <p:nvPr/>
        </p:nvSpPr>
        <p:spPr>
          <a:xfrm>
            <a:off x="18462646" y="31965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1" name="Text 8"/>
          <p:cNvSpPr/>
          <p:nvPr/>
        </p:nvSpPr>
        <p:spPr>
          <a:xfrm>
            <a:off x="18462646" y="3829169"/>
            <a:ext cx="3898821" cy="276534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1900" dirty="0"/>
          </a:p>
        </p:txBody>
      </p:sp>
      <p:sp>
        <p:nvSpPr>
          <p:cNvPr id="12" name="Text 9"/>
          <p:cNvSpPr/>
          <p:nvPr/>
        </p:nvSpPr>
        <p:spPr>
          <a:xfrm>
            <a:off x="-11703101" y="12064923"/>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3" name="TextBox 12">
            <a:extLst>
              <a:ext uri="{FF2B5EF4-FFF2-40B4-BE49-F238E27FC236}">
                <a16:creationId xmlns:a16="http://schemas.microsoft.com/office/drawing/2014/main" id="{81570CA5-2EF5-1E04-A66C-A7A1A373E88B}"/>
              </a:ext>
            </a:extLst>
          </p:cNvPr>
          <p:cNvSpPr txBox="1"/>
          <p:nvPr/>
        </p:nvSpPr>
        <p:spPr>
          <a:xfrm>
            <a:off x="3950138" y="742296"/>
            <a:ext cx="9578293"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Solutions Architect</a:t>
            </a:r>
            <a:endParaRPr lang="en-IN" sz="4400" dirty="0"/>
          </a:p>
        </p:txBody>
      </p:sp>
      <p:sp>
        <p:nvSpPr>
          <p:cNvPr id="15" name="TextBox 14">
            <a:extLst>
              <a:ext uri="{FF2B5EF4-FFF2-40B4-BE49-F238E27FC236}">
                <a16:creationId xmlns:a16="http://schemas.microsoft.com/office/drawing/2014/main" id="{3B2B9D03-8480-5D36-A2FF-485E534D855A}"/>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7547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8" y="740212"/>
            <a:ext cx="30861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811787" y="1758553"/>
            <a:ext cx="12902327" cy="1367322"/>
          </a:xfrm>
          <a:prstGeom prst="rect">
            <a:avLst/>
          </a:prstGeom>
          <a:noFill/>
          <a:ln/>
        </p:spPr>
        <p:txBody>
          <a:bodyPr wrap="square" lIns="0" tIns="0" rIns="0" bIns="0" rtlCol="0" anchor="t"/>
          <a:lstStyle/>
          <a:p>
            <a:pPr marL="0" indent="0">
              <a:lnSpc>
                <a:spcPts val="3100"/>
              </a:lnSpc>
              <a:buNone/>
            </a:pPr>
            <a:r>
              <a:rPr lang="en-US" sz="24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2400" dirty="0"/>
          </a:p>
        </p:txBody>
      </p:sp>
      <p:sp>
        <p:nvSpPr>
          <p:cNvPr id="6" name="Text 3"/>
          <p:cNvSpPr/>
          <p:nvPr/>
        </p:nvSpPr>
        <p:spPr>
          <a:xfrm>
            <a:off x="5676745" y="4333819"/>
            <a:ext cx="3086100" cy="385763"/>
          </a:xfrm>
          <a:prstGeom prst="rect">
            <a:avLst/>
          </a:prstGeom>
          <a:noFill/>
          <a:ln/>
        </p:spPr>
        <p:txBody>
          <a:bodyPr wrap="none" lIns="0" tIns="0" rIns="0" bIns="0" rtlCol="0" anchor="t"/>
          <a:lstStyle/>
          <a:p>
            <a:pPr marL="0" indent="0" algn="ctr">
              <a:lnSpc>
                <a:spcPts val="3000"/>
              </a:lnSpc>
              <a:buNone/>
            </a:pPr>
            <a:r>
              <a:rPr lang="en-US" sz="4400" dirty="0">
                <a:solidFill>
                  <a:srgbClr val="F2F0F4"/>
                </a:solidFill>
                <a:latin typeface="Montserrat" pitchFamily="34" charset="0"/>
                <a:ea typeface="Montserrat" pitchFamily="34" charset="-122"/>
                <a:cs typeface="Montserrat" pitchFamily="34" charset="-120"/>
              </a:rPr>
              <a:t>Average Salary</a:t>
            </a:r>
            <a:endParaRPr lang="en-US" sz="4400" dirty="0"/>
          </a:p>
        </p:txBody>
      </p:sp>
      <p:sp>
        <p:nvSpPr>
          <p:cNvPr id="7" name="Text 4"/>
          <p:cNvSpPr/>
          <p:nvPr/>
        </p:nvSpPr>
        <p:spPr>
          <a:xfrm>
            <a:off x="5676745" y="4966398"/>
            <a:ext cx="3898821" cy="395049"/>
          </a:xfrm>
          <a:prstGeom prst="rect">
            <a:avLst/>
          </a:prstGeom>
          <a:noFill/>
          <a:ln/>
        </p:spPr>
        <p:txBody>
          <a:bodyPr wrap="none" lIns="0" tIns="0" rIns="0" bIns="0" rtlCol="0" anchor="t"/>
          <a:lstStyle/>
          <a:p>
            <a:pPr marL="0" indent="0" algn="ctr">
              <a:lnSpc>
                <a:spcPts val="3100"/>
              </a:lnSpc>
              <a:buNone/>
            </a:pPr>
            <a:r>
              <a:rPr lang="en-US" sz="4400" dirty="0">
                <a:solidFill>
                  <a:srgbClr val="DCD7E5"/>
                </a:solidFill>
                <a:latin typeface="Heebo" pitchFamily="34" charset="0"/>
                <a:ea typeface="Heebo" pitchFamily="34" charset="-122"/>
                <a:cs typeface="Heebo" pitchFamily="34" charset="-120"/>
              </a:rPr>
              <a:t>₹15-30 lakh per annum</a:t>
            </a:r>
            <a:endParaRPr lang="en-US" sz="4400" dirty="0"/>
          </a:p>
        </p:txBody>
      </p:sp>
      <p:sp>
        <p:nvSpPr>
          <p:cNvPr id="8" name="Text 5"/>
          <p:cNvSpPr/>
          <p:nvPr/>
        </p:nvSpPr>
        <p:spPr>
          <a:xfrm>
            <a:off x="516053" y="3232913"/>
            <a:ext cx="3086100" cy="385763"/>
          </a:xfrm>
          <a:prstGeom prst="rect">
            <a:avLst/>
          </a:prstGeom>
          <a:noFill/>
          <a:ln/>
        </p:spPr>
        <p:txBody>
          <a:bodyPr wrap="none" lIns="0" tIns="0" rIns="0" bIns="0" rtlCol="0" anchor="t"/>
          <a:lstStyle/>
          <a:p>
            <a:pPr marL="0" indent="0" algn="ctr">
              <a:lnSpc>
                <a:spcPts val="3000"/>
              </a:lnSpc>
              <a:buNone/>
            </a:pPr>
            <a:r>
              <a:rPr lang="en-US" sz="2000" dirty="0">
                <a:solidFill>
                  <a:srgbClr val="F2F0F4"/>
                </a:solidFill>
                <a:latin typeface="Montserrat" pitchFamily="34" charset="0"/>
                <a:ea typeface="Montserrat" pitchFamily="34" charset="-122"/>
                <a:cs typeface="Montserrat" pitchFamily="34" charset="-120"/>
              </a:rPr>
              <a:t>Demand</a:t>
            </a:r>
            <a:endParaRPr lang="en-US" sz="2000" dirty="0"/>
          </a:p>
        </p:txBody>
      </p:sp>
      <p:sp>
        <p:nvSpPr>
          <p:cNvPr id="9" name="Text 6"/>
          <p:cNvSpPr/>
          <p:nvPr/>
        </p:nvSpPr>
        <p:spPr>
          <a:xfrm>
            <a:off x="516053" y="3865492"/>
            <a:ext cx="3434085" cy="385763"/>
          </a:xfrm>
          <a:prstGeom prst="rect">
            <a:avLst/>
          </a:prstGeom>
          <a:noFill/>
          <a:ln/>
        </p:spPr>
        <p:txBody>
          <a:bodyPr wrap="none" lIns="0" tIns="0" rIns="0" bIns="0" rtlCol="0" anchor="t"/>
          <a:lstStyle/>
          <a:p>
            <a:pPr marL="0" indent="0" algn="ctr">
              <a:lnSpc>
                <a:spcPts val="3100"/>
              </a:lnSpc>
              <a:buNone/>
            </a:pPr>
            <a:r>
              <a:rPr lang="en-US" sz="2000" dirty="0">
                <a:solidFill>
                  <a:srgbClr val="DCD7E5"/>
                </a:solidFill>
                <a:latin typeface="Heebo" pitchFamily="34" charset="0"/>
                <a:ea typeface="Heebo" pitchFamily="34" charset="-122"/>
                <a:cs typeface="Heebo" pitchFamily="34" charset="-120"/>
              </a:rPr>
              <a:t>High</a:t>
            </a:r>
            <a:endParaRPr lang="en-US" sz="2000" dirty="0"/>
          </a:p>
        </p:txBody>
      </p:sp>
      <p:sp>
        <p:nvSpPr>
          <p:cNvPr id="10" name="Text 7"/>
          <p:cNvSpPr/>
          <p:nvPr/>
        </p:nvSpPr>
        <p:spPr>
          <a:xfrm>
            <a:off x="18462646" y="31965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1" name="Text 8"/>
          <p:cNvSpPr/>
          <p:nvPr/>
        </p:nvSpPr>
        <p:spPr>
          <a:xfrm>
            <a:off x="18462646" y="3829169"/>
            <a:ext cx="3898821" cy="276534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1900" dirty="0"/>
          </a:p>
        </p:txBody>
      </p:sp>
      <p:sp>
        <p:nvSpPr>
          <p:cNvPr id="12" name="Text 9"/>
          <p:cNvSpPr/>
          <p:nvPr/>
        </p:nvSpPr>
        <p:spPr>
          <a:xfrm>
            <a:off x="-11703101" y="12064923"/>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3" name="TextBox 12">
            <a:extLst>
              <a:ext uri="{FF2B5EF4-FFF2-40B4-BE49-F238E27FC236}">
                <a16:creationId xmlns:a16="http://schemas.microsoft.com/office/drawing/2014/main" id="{81570CA5-2EF5-1E04-A66C-A7A1A373E88B}"/>
              </a:ext>
            </a:extLst>
          </p:cNvPr>
          <p:cNvSpPr txBox="1"/>
          <p:nvPr/>
        </p:nvSpPr>
        <p:spPr>
          <a:xfrm>
            <a:off x="3950138" y="742296"/>
            <a:ext cx="9578293"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Solutions Architect</a:t>
            </a:r>
            <a:endParaRPr lang="en-IN" sz="4400" dirty="0"/>
          </a:p>
        </p:txBody>
      </p:sp>
      <p:sp>
        <p:nvSpPr>
          <p:cNvPr id="15" name="TextBox 14">
            <a:extLst>
              <a:ext uri="{FF2B5EF4-FFF2-40B4-BE49-F238E27FC236}">
                <a16:creationId xmlns:a16="http://schemas.microsoft.com/office/drawing/2014/main" id="{C900BDAE-C116-79DE-8B4C-66B9D2353DBC}"/>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696685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8" y="740212"/>
            <a:ext cx="30861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811787" y="1758553"/>
            <a:ext cx="12902327" cy="1367322"/>
          </a:xfrm>
          <a:prstGeom prst="rect">
            <a:avLst/>
          </a:prstGeom>
          <a:noFill/>
          <a:ln/>
        </p:spPr>
        <p:txBody>
          <a:bodyPr wrap="square" lIns="0" tIns="0" rIns="0" bIns="0" rtlCol="0" anchor="t"/>
          <a:lstStyle/>
          <a:p>
            <a:pPr marL="0" indent="0">
              <a:lnSpc>
                <a:spcPts val="3100"/>
              </a:lnSpc>
              <a:buNone/>
            </a:pPr>
            <a:r>
              <a:rPr lang="en-US" sz="24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2400" dirty="0"/>
          </a:p>
        </p:txBody>
      </p:sp>
      <p:sp>
        <p:nvSpPr>
          <p:cNvPr id="6" name="Text 3"/>
          <p:cNvSpPr/>
          <p:nvPr/>
        </p:nvSpPr>
        <p:spPr>
          <a:xfrm>
            <a:off x="3793604" y="3232913"/>
            <a:ext cx="3086100" cy="385763"/>
          </a:xfrm>
          <a:prstGeom prst="rect">
            <a:avLst/>
          </a:prstGeom>
          <a:noFill/>
          <a:ln/>
        </p:spPr>
        <p:txBody>
          <a:bodyPr wrap="none" lIns="0" tIns="0" rIns="0" bIns="0" rtlCol="0" anchor="t"/>
          <a:lstStyle/>
          <a:p>
            <a:pPr marL="0" indent="0" algn="ctr">
              <a:lnSpc>
                <a:spcPts val="3000"/>
              </a:lnSpc>
              <a:buNone/>
            </a:pPr>
            <a:r>
              <a:rPr lang="en-US" sz="2000" dirty="0">
                <a:solidFill>
                  <a:srgbClr val="F2F0F4"/>
                </a:solidFill>
                <a:latin typeface="Montserrat" pitchFamily="34" charset="0"/>
                <a:ea typeface="Montserrat" pitchFamily="34" charset="-122"/>
                <a:cs typeface="Montserrat" pitchFamily="34" charset="-120"/>
              </a:rPr>
              <a:t>Average Salary</a:t>
            </a:r>
            <a:endParaRPr lang="en-US" sz="2000" dirty="0"/>
          </a:p>
        </p:txBody>
      </p:sp>
      <p:sp>
        <p:nvSpPr>
          <p:cNvPr id="7" name="Text 4"/>
          <p:cNvSpPr/>
          <p:nvPr/>
        </p:nvSpPr>
        <p:spPr>
          <a:xfrm>
            <a:off x="3793604" y="3865492"/>
            <a:ext cx="3898821" cy="395049"/>
          </a:xfrm>
          <a:prstGeom prst="rect">
            <a:avLst/>
          </a:prstGeom>
          <a:noFill/>
          <a:ln/>
        </p:spPr>
        <p:txBody>
          <a:bodyPr wrap="none" lIns="0" tIns="0" rIns="0" bIns="0" rtlCol="0" anchor="t"/>
          <a:lstStyle/>
          <a:p>
            <a:pPr marL="0" indent="0" algn="ctr">
              <a:lnSpc>
                <a:spcPts val="3100"/>
              </a:lnSpc>
              <a:buNone/>
            </a:pPr>
            <a:r>
              <a:rPr lang="en-US" sz="2000" dirty="0">
                <a:solidFill>
                  <a:srgbClr val="DCD7E5"/>
                </a:solidFill>
                <a:latin typeface="Heebo" pitchFamily="34" charset="0"/>
                <a:ea typeface="Heebo" pitchFamily="34" charset="-122"/>
                <a:cs typeface="Heebo" pitchFamily="34" charset="-120"/>
              </a:rPr>
              <a:t>₹15-30 lakh per annum</a:t>
            </a:r>
            <a:endParaRPr lang="en-US" sz="2000" dirty="0"/>
          </a:p>
        </p:txBody>
      </p:sp>
      <p:sp>
        <p:nvSpPr>
          <p:cNvPr id="8" name="Text 5"/>
          <p:cNvSpPr/>
          <p:nvPr/>
        </p:nvSpPr>
        <p:spPr>
          <a:xfrm>
            <a:off x="516053" y="3232913"/>
            <a:ext cx="3086100" cy="385763"/>
          </a:xfrm>
          <a:prstGeom prst="rect">
            <a:avLst/>
          </a:prstGeom>
          <a:noFill/>
          <a:ln/>
        </p:spPr>
        <p:txBody>
          <a:bodyPr wrap="none" lIns="0" tIns="0" rIns="0" bIns="0" rtlCol="0" anchor="t"/>
          <a:lstStyle/>
          <a:p>
            <a:pPr marL="0" indent="0" algn="ctr">
              <a:lnSpc>
                <a:spcPts val="3000"/>
              </a:lnSpc>
              <a:buNone/>
            </a:pPr>
            <a:r>
              <a:rPr lang="en-US" sz="2000" dirty="0">
                <a:solidFill>
                  <a:srgbClr val="F2F0F4"/>
                </a:solidFill>
                <a:latin typeface="Montserrat" pitchFamily="34" charset="0"/>
                <a:ea typeface="Montserrat" pitchFamily="34" charset="-122"/>
                <a:cs typeface="Montserrat" pitchFamily="34" charset="-120"/>
              </a:rPr>
              <a:t>Demand</a:t>
            </a:r>
            <a:endParaRPr lang="en-US" sz="2000" dirty="0"/>
          </a:p>
        </p:txBody>
      </p:sp>
      <p:sp>
        <p:nvSpPr>
          <p:cNvPr id="9" name="Text 6"/>
          <p:cNvSpPr/>
          <p:nvPr/>
        </p:nvSpPr>
        <p:spPr>
          <a:xfrm>
            <a:off x="516053" y="3865492"/>
            <a:ext cx="3434085" cy="385763"/>
          </a:xfrm>
          <a:prstGeom prst="rect">
            <a:avLst/>
          </a:prstGeom>
          <a:noFill/>
          <a:ln/>
        </p:spPr>
        <p:txBody>
          <a:bodyPr wrap="none" lIns="0" tIns="0" rIns="0" bIns="0" rtlCol="0" anchor="t"/>
          <a:lstStyle/>
          <a:p>
            <a:pPr marL="0" indent="0" algn="ctr">
              <a:lnSpc>
                <a:spcPts val="3100"/>
              </a:lnSpc>
              <a:buNone/>
            </a:pPr>
            <a:r>
              <a:rPr lang="en-US" sz="2000" dirty="0">
                <a:solidFill>
                  <a:srgbClr val="DCD7E5"/>
                </a:solidFill>
                <a:latin typeface="Heebo" pitchFamily="34" charset="0"/>
                <a:ea typeface="Heebo" pitchFamily="34" charset="-122"/>
                <a:cs typeface="Heebo" pitchFamily="34" charset="-120"/>
              </a:rPr>
              <a:t>High</a:t>
            </a:r>
            <a:endParaRPr lang="en-US" sz="2000" dirty="0"/>
          </a:p>
        </p:txBody>
      </p:sp>
      <p:sp>
        <p:nvSpPr>
          <p:cNvPr id="10" name="Text 7"/>
          <p:cNvSpPr/>
          <p:nvPr/>
        </p:nvSpPr>
        <p:spPr>
          <a:xfrm>
            <a:off x="10628014" y="3232913"/>
            <a:ext cx="3086100" cy="385763"/>
          </a:xfrm>
          <a:prstGeom prst="rect">
            <a:avLst/>
          </a:prstGeom>
          <a:noFill/>
          <a:ln/>
        </p:spPr>
        <p:txBody>
          <a:bodyPr wrap="none" lIns="0" tIns="0" rIns="0" bIns="0" rtlCol="0" anchor="t"/>
          <a:lstStyle/>
          <a:p>
            <a:pPr marL="0" indent="0" algn="ctr">
              <a:lnSpc>
                <a:spcPts val="3000"/>
              </a:lnSpc>
              <a:buNone/>
            </a:pPr>
            <a:r>
              <a:rPr lang="en-US" sz="2000" dirty="0">
                <a:solidFill>
                  <a:srgbClr val="F2F0F4"/>
                </a:solidFill>
                <a:latin typeface="Montserrat" pitchFamily="34" charset="0"/>
                <a:ea typeface="Montserrat" pitchFamily="34" charset="-122"/>
                <a:cs typeface="Montserrat" pitchFamily="34" charset="-120"/>
              </a:rPr>
              <a:t>Notes</a:t>
            </a:r>
            <a:endParaRPr lang="en-US" sz="2000" dirty="0"/>
          </a:p>
        </p:txBody>
      </p:sp>
      <p:sp>
        <p:nvSpPr>
          <p:cNvPr id="11" name="Text 8"/>
          <p:cNvSpPr/>
          <p:nvPr/>
        </p:nvSpPr>
        <p:spPr>
          <a:xfrm>
            <a:off x="9791280" y="3757144"/>
            <a:ext cx="4759568" cy="1006793"/>
          </a:xfrm>
          <a:prstGeom prst="rect">
            <a:avLst/>
          </a:prstGeom>
          <a:noFill/>
          <a:ln/>
        </p:spPr>
        <p:txBody>
          <a:bodyPr wrap="square" lIns="0" tIns="0" rIns="0" bIns="0" rtlCol="0" anchor="t"/>
          <a:lstStyle/>
          <a:p>
            <a:pPr marL="0" indent="0">
              <a:lnSpc>
                <a:spcPts val="3100"/>
              </a:lnSpc>
              <a:buNone/>
            </a:pPr>
            <a:r>
              <a:rPr lang="en-US" sz="2000" dirty="0">
                <a:solidFill>
                  <a:srgbClr val="DCD7E5"/>
                </a:solidFill>
                <a:latin typeface="Heebo" pitchFamily="34" charset="0"/>
                <a:ea typeface="Heebo" pitchFamily="34" charset="-122"/>
                <a:cs typeface="Heebo" pitchFamily="34" charset="-120"/>
              </a:rPr>
              <a:t>Solutions Architects design and implement IT solutions that meet the specific needs of businesses. Their expertise is crucial for integrating complex systems and ensuring they align with organizational goals.</a:t>
            </a:r>
            <a:endParaRPr lang="en-US" sz="2000" dirty="0"/>
          </a:p>
        </p:txBody>
      </p:sp>
      <p:sp>
        <p:nvSpPr>
          <p:cNvPr id="12" name="Text 9"/>
          <p:cNvSpPr/>
          <p:nvPr/>
        </p:nvSpPr>
        <p:spPr>
          <a:xfrm>
            <a:off x="1241261" y="672953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hlinkClick r:id="rId4"/>
              </a:rPr>
              <a:t>Link For Study</a:t>
            </a:r>
            <a:endParaRPr lang="en-US" sz="1900" dirty="0"/>
          </a:p>
        </p:txBody>
      </p:sp>
      <p:sp>
        <p:nvSpPr>
          <p:cNvPr id="13" name="TextBox 12">
            <a:extLst>
              <a:ext uri="{FF2B5EF4-FFF2-40B4-BE49-F238E27FC236}">
                <a16:creationId xmlns:a16="http://schemas.microsoft.com/office/drawing/2014/main" id="{81570CA5-2EF5-1E04-A66C-A7A1A373E88B}"/>
              </a:ext>
            </a:extLst>
          </p:cNvPr>
          <p:cNvSpPr txBox="1"/>
          <p:nvPr/>
        </p:nvSpPr>
        <p:spPr>
          <a:xfrm>
            <a:off x="3950138" y="742296"/>
            <a:ext cx="9578293"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Solutions Architect</a:t>
            </a:r>
            <a:endParaRPr lang="en-IN" sz="4400" dirty="0"/>
          </a:p>
        </p:txBody>
      </p:sp>
      <p:sp>
        <p:nvSpPr>
          <p:cNvPr id="15" name="TextBox 14">
            <a:extLst>
              <a:ext uri="{FF2B5EF4-FFF2-40B4-BE49-F238E27FC236}">
                <a16:creationId xmlns:a16="http://schemas.microsoft.com/office/drawing/2014/main" id="{24BF2E65-DA3B-0D52-B759-5BE681CECE29}"/>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957860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458923" y="431957"/>
            <a:ext cx="2920885"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13004458" y="2888292"/>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Technology Managers are essential for any organization that relies on technology. They oversee IT projects, manage teams, and ensure that technology aligns with business objectives. They combine technical knowledge with strong leadership and communication skills.</a:t>
            </a:r>
            <a:endParaRPr lang="en-US" sz="1900" dirty="0"/>
          </a:p>
        </p:txBody>
      </p:sp>
      <p:sp>
        <p:nvSpPr>
          <p:cNvPr id="6" name="Text 3"/>
          <p:cNvSpPr/>
          <p:nvPr/>
        </p:nvSpPr>
        <p:spPr>
          <a:xfrm>
            <a:off x="1379852" y="973741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7" name="Text 4"/>
          <p:cNvSpPr/>
          <p:nvPr/>
        </p:nvSpPr>
        <p:spPr>
          <a:xfrm>
            <a:off x="1379852" y="10369996"/>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₹15-30 lakh per annum</a:t>
            </a:r>
            <a:endParaRPr lang="en-US" sz="1900" dirty="0"/>
          </a:p>
        </p:txBody>
      </p:sp>
      <p:sp>
        <p:nvSpPr>
          <p:cNvPr id="8" name="Text 5"/>
          <p:cNvSpPr/>
          <p:nvPr/>
        </p:nvSpPr>
        <p:spPr>
          <a:xfrm>
            <a:off x="8092448" y="-244929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9" name="Text 6"/>
          <p:cNvSpPr/>
          <p:nvPr/>
        </p:nvSpPr>
        <p:spPr>
          <a:xfrm>
            <a:off x="8092448" y="-1816714"/>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High</a:t>
            </a:r>
            <a:endParaRPr lang="en-US" sz="1900" dirty="0"/>
          </a:p>
        </p:txBody>
      </p:sp>
      <p:sp>
        <p:nvSpPr>
          <p:cNvPr id="10" name="Text 7"/>
          <p:cNvSpPr/>
          <p:nvPr/>
        </p:nvSpPr>
        <p:spPr>
          <a:xfrm>
            <a:off x="-8781785" y="197674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1" name="Text 8"/>
          <p:cNvSpPr/>
          <p:nvPr/>
        </p:nvSpPr>
        <p:spPr>
          <a:xfrm>
            <a:off x="10397169" y="10369996"/>
            <a:ext cx="3898821"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2" name="Text 9"/>
          <p:cNvSpPr/>
          <p:nvPr/>
        </p:nvSpPr>
        <p:spPr>
          <a:xfrm>
            <a:off x="12798129" y="537988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4" name="TextBox 13">
            <a:extLst>
              <a:ext uri="{FF2B5EF4-FFF2-40B4-BE49-F238E27FC236}">
                <a16:creationId xmlns:a16="http://schemas.microsoft.com/office/drawing/2014/main" id="{A0EEFF1E-0A7E-5552-C541-169DCFDD5D5C}"/>
              </a:ext>
            </a:extLst>
          </p:cNvPr>
          <p:cNvSpPr txBox="1"/>
          <p:nvPr/>
        </p:nvSpPr>
        <p:spPr>
          <a:xfrm>
            <a:off x="4040450" y="-2185035"/>
            <a:ext cx="3274749" cy="369332"/>
          </a:xfrm>
          <a:prstGeom prst="rect">
            <a:avLst/>
          </a:prstGeom>
          <a:noFill/>
        </p:spPr>
        <p:txBody>
          <a:bodyPr wrap="square" rtlCol="0">
            <a:spAutoFit/>
          </a:bodyPr>
          <a:lstStyle/>
          <a:p>
            <a:r>
              <a:rPr lang="en-US" sz="1800">
                <a:solidFill>
                  <a:srgbClr val="F2F0F4"/>
                </a:solidFill>
                <a:latin typeface="Montserrat" pitchFamily="34" charset="0"/>
                <a:ea typeface="Montserrat" pitchFamily="34" charset="-122"/>
                <a:cs typeface="Montserrat" pitchFamily="34" charset="-120"/>
              </a:rPr>
              <a:t>Technology Manager</a:t>
            </a:r>
            <a:endParaRPr lang="en-IN" dirty="0"/>
          </a:p>
        </p:txBody>
      </p:sp>
      <p:sp>
        <p:nvSpPr>
          <p:cNvPr id="15" name="TextBox 14">
            <a:extLst>
              <a:ext uri="{FF2B5EF4-FFF2-40B4-BE49-F238E27FC236}">
                <a16:creationId xmlns:a16="http://schemas.microsoft.com/office/drawing/2014/main" id="{8BF0CBA9-33A2-EC0E-7DE9-D760BBD57E5F}"/>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458923" y="431957"/>
            <a:ext cx="2920885"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13004458" y="2888292"/>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Technology Managers are essential for any organization that relies on technology. They oversee IT projects, manage teams, and ensure that technology aligns with business objectives. They combine technical knowledge with strong leadership and communication skills.</a:t>
            </a:r>
            <a:endParaRPr lang="en-US" sz="1900" dirty="0"/>
          </a:p>
        </p:txBody>
      </p:sp>
      <p:sp>
        <p:nvSpPr>
          <p:cNvPr id="6" name="Text 3"/>
          <p:cNvSpPr/>
          <p:nvPr/>
        </p:nvSpPr>
        <p:spPr>
          <a:xfrm>
            <a:off x="1379852" y="973741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7" name="Text 4"/>
          <p:cNvSpPr/>
          <p:nvPr/>
        </p:nvSpPr>
        <p:spPr>
          <a:xfrm>
            <a:off x="1379852" y="10369996"/>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₹15-30 lakh per annum</a:t>
            </a:r>
            <a:endParaRPr lang="en-US" sz="1900" dirty="0"/>
          </a:p>
        </p:txBody>
      </p:sp>
      <p:sp>
        <p:nvSpPr>
          <p:cNvPr id="8" name="Text 5"/>
          <p:cNvSpPr/>
          <p:nvPr/>
        </p:nvSpPr>
        <p:spPr>
          <a:xfrm>
            <a:off x="8092448" y="-244929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9" name="Text 6"/>
          <p:cNvSpPr/>
          <p:nvPr/>
        </p:nvSpPr>
        <p:spPr>
          <a:xfrm>
            <a:off x="8092448" y="-1816714"/>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High</a:t>
            </a:r>
            <a:endParaRPr lang="en-US" sz="1900" dirty="0"/>
          </a:p>
        </p:txBody>
      </p:sp>
      <p:sp>
        <p:nvSpPr>
          <p:cNvPr id="10" name="Text 7"/>
          <p:cNvSpPr/>
          <p:nvPr/>
        </p:nvSpPr>
        <p:spPr>
          <a:xfrm>
            <a:off x="-8781785" y="197674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1" name="Text 8"/>
          <p:cNvSpPr/>
          <p:nvPr/>
        </p:nvSpPr>
        <p:spPr>
          <a:xfrm>
            <a:off x="10397169" y="10369996"/>
            <a:ext cx="3898821"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2" name="Text 9"/>
          <p:cNvSpPr/>
          <p:nvPr/>
        </p:nvSpPr>
        <p:spPr>
          <a:xfrm>
            <a:off x="12798129" y="537988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4" name="TextBox 13">
            <a:extLst>
              <a:ext uri="{FF2B5EF4-FFF2-40B4-BE49-F238E27FC236}">
                <a16:creationId xmlns:a16="http://schemas.microsoft.com/office/drawing/2014/main" id="{A0EEFF1E-0A7E-5552-C541-169DCFDD5D5C}"/>
              </a:ext>
            </a:extLst>
          </p:cNvPr>
          <p:cNvSpPr txBox="1"/>
          <p:nvPr/>
        </p:nvSpPr>
        <p:spPr>
          <a:xfrm>
            <a:off x="3379808" y="557449"/>
            <a:ext cx="6323317" cy="769441"/>
          </a:xfrm>
          <a:prstGeom prst="rect">
            <a:avLst/>
          </a:prstGeom>
          <a:noFill/>
        </p:spPr>
        <p:txBody>
          <a:bodyPr wrap="square" rtlCol="0">
            <a:spAutoFit/>
          </a:bodyPr>
          <a:lstStyle/>
          <a:p>
            <a:r>
              <a:rPr lang="en-US" sz="4400">
                <a:solidFill>
                  <a:srgbClr val="F2F0F4"/>
                </a:solidFill>
                <a:latin typeface="Montserrat" pitchFamily="34" charset="0"/>
                <a:ea typeface="Montserrat" pitchFamily="34" charset="-122"/>
                <a:cs typeface="Montserrat" pitchFamily="34" charset="-120"/>
              </a:rPr>
              <a:t>Technology Manager</a:t>
            </a:r>
            <a:endParaRPr lang="en-IN" sz="4400" dirty="0"/>
          </a:p>
        </p:txBody>
      </p:sp>
      <p:sp>
        <p:nvSpPr>
          <p:cNvPr id="15" name="TextBox 14">
            <a:extLst>
              <a:ext uri="{FF2B5EF4-FFF2-40B4-BE49-F238E27FC236}">
                <a16:creationId xmlns:a16="http://schemas.microsoft.com/office/drawing/2014/main" id="{B3F20BD1-175D-4516-7C4B-4CD4242DA272}"/>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99951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56425" y="385762"/>
            <a:ext cx="9917549"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Top Tech Jobs and Their Salaries</a:t>
            </a:r>
            <a:endParaRPr lang="en-US" sz="4850" dirty="0"/>
          </a:p>
        </p:txBody>
      </p:sp>
      <p:pic>
        <p:nvPicPr>
          <p:cNvPr id="3" name="Image 0" descr="preencoded.png"/>
          <p:cNvPicPr>
            <a:picLocks noChangeAspect="1"/>
          </p:cNvPicPr>
          <p:nvPr/>
        </p:nvPicPr>
        <p:blipFill>
          <a:blip r:embed="rId3"/>
          <a:stretch>
            <a:fillRect/>
          </a:stretch>
        </p:blipFill>
        <p:spPr>
          <a:xfrm>
            <a:off x="-2902267" y="1996202"/>
            <a:ext cx="617220" cy="617220"/>
          </a:xfrm>
          <a:prstGeom prst="rect">
            <a:avLst/>
          </a:prstGeom>
        </p:spPr>
      </p:pic>
      <p:sp>
        <p:nvSpPr>
          <p:cNvPr id="4" name="Text 1"/>
          <p:cNvSpPr/>
          <p:nvPr/>
        </p:nvSpPr>
        <p:spPr>
          <a:xfrm>
            <a:off x="-3479363" y="2860237"/>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Engineer</a:t>
            </a:r>
            <a:endParaRPr lang="en-US" sz="2400" dirty="0"/>
          </a:p>
        </p:txBody>
      </p:sp>
      <p:sp>
        <p:nvSpPr>
          <p:cNvPr id="5" name="Text 2"/>
          <p:cNvSpPr/>
          <p:nvPr/>
        </p:nvSpPr>
        <p:spPr>
          <a:xfrm>
            <a:off x="-3742908" y="3384827"/>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₹12-25 lakh per annum</a:t>
            </a:r>
            <a:endParaRPr lang="en-US" sz="1900" dirty="0"/>
          </a:p>
        </p:txBody>
      </p:sp>
      <p:pic>
        <p:nvPicPr>
          <p:cNvPr id="6" name="Image 1" descr="preencoded.png"/>
          <p:cNvPicPr>
            <a:picLocks noChangeAspect="1"/>
          </p:cNvPicPr>
          <p:nvPr/>
        </p:nvPicPr>
        <p:blipFill>
          <a:blip r:embed="rId4"/>
          <a:stretch>
            <a:fillRect/>
          </a:stretch>
        </p:blipFill>
        <p:spPr>
          <a:xfrm>
            <a:off x="19018329" y="1996202"/>
            <a:ext cx="617220" cy="617220"/>
          </a:xfrm>
          <a:prstGeom prst="rect">
            <a:avLst/>
          </a:prstGeom>
        </p:spPr>
      </p:pic>
      <p:sp>
        <p:nvSpPr>
          <p:cNvPr id="7" name="Text 3"/>
          <p:cNvSpPr/>
          <p:nvPr/>
        </p:nvSpPr>
        <p:spPr>
          <a:xfrm>
            <a:off x="19018329" y="286023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Data Scientist</a:t>
            </a:r>
            <a:endParaRPr lang="en-US" sz="2400" dirty="0"/>
          </a:p>
        </p:txBody>
      </p:sp>
      <p:sp>
        <p:nvSpPr>
          <p:cNvPr id="8" name="Text 4"/>
          <p:cNvSpPr/>
          <p:nvPr/>
        </p:nvSpPr>
        <p:spPr>
          <a:xfrm>
            <a:off x="19018329" y="339411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₹10-25 lakh per annum</a:t>
            </a:r>
            <a:endParaRPr lang="en-US" sz="1900" dirty="0"/>
          </a:p>
        </p:txBody>
      </p:sp>
      <p:pic>
        <p:nvPicPr>
          <p:cNvPr id="9" name="Image 2" descr="preencoded.png"/>
          <p:cNvPicPr>
            <a:picLocks noChangeAspect="1"/>
          </p:cNvPicPr>
          <p:nvPr/>
        </p:nvPicPr>
        <p:blipFill>
          <a:blip r:embed="rId5"/>
          <a:stretch>
            <a:fillRect/>
          </a:stretch>
        </p:blipFill>
        <p:spPr>
          <a:xfrm>
            <a:off x="710922" y="10088642"/>
            <a:ext cx="617220" cy="617220"/>
          </a:xfrm>
          <a:prstGeom prst="rect">
            <a:avLst/>
          </a:prstGeom>
        </p:spPr>
      </p:pic>
      <p:sp>
        <p:nvSpPr>
          <p:cNvPr id="10" name="Text 5"/>
          <p:cNvSpPr/>
          <p:nvPr/>
        </p:nvSpPr>
        <p:spPr>
          <a:xfrm>
            <a:off x="710922" y="1095267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Solutions Architect</a:t>
            </a:r>
            <a:endParaRPr lang="en-US" sz="2400" dirty="0"/>
          </a:p>
        </p:txBody>
      </p:sp>
      <p:sp>
        <p:nvSpPr>
          <p:cNvPr id="11" name="Text 6"/>
          <p:cNvSpPr/>
          <p:nvPr/>
        </p:nvSpPr>
        <p:spPr>
          <a:xfrm>
            <a:off x="710922" y="1148655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2" name="Image 3" descr="preencoded.png"/>
          <p:cNvPicPr>
            <a:picLocks noChangeAspect="1"/>
          </p:cNvPicPr>
          <p:nvPr/>
        </p:nvPicPr>
        <p:blipFill>
          <a:blip r:embed="rId6"/>
          <a:stretch>
            <a:fillRect/>
          </a:stretch>
        </p:blipFill>
        <p:spPr>
          <a:xfrm>
            <a:off x="2184856" y="-3203258"/>
            <a:ext cx="617220" cy="617220"/>
          </a:xfrm>
          <a:prstGeom prst="rect">
            <a:avLst/>
          </a:prstGeom>
        </p:spPr>
      </p:pic>
      <p:sp>
        <p:nvSpPr>
          <p:cNvPr id="13" name="Text 7"/>
          <p:cNvSpPr/>
          <p:nvPr/>
        </p:nvSpPr>
        <p:spPr>
          <a:xfrm>
            <a:off x="2184856" y="-2339222"/>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Technology Manager</a:t>
            </a:r>
            <a:endParaRPr lang="en-US" sz="2400" dirty="0"/>
          </a:p>
        </p:txBody>
      </p:sp>
      <p:sp>
        <p:nvSpPr>
          <p:cNvPr id="14" name="Text 8"/>
          <p:cNvSpPr/>
          <p:nvPr/>
        </p:nvSpPr>
        <p:spPr>
          <a:xfrm>
            <a:off x="2184856" y="-1419583"/>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5" name="Image 4" descr="preencoded.png"/>
          <p:cNvPicPr>
            <a:picLocks noChangeAspect="1"/>
          </p:cNvPicPr>
          <p:nvPr/>
        </p:nvPicPr>
        <p:blipFill>
          <a:blip r:embed="rId7"/>
          <a:stretch>
            <a:fillRect/>
          </a:stretch>
        </p:blipFill>
        <p:spPr>
          <a:xfrm>
            <a:off x="15402997" y="7923967"/>
            <a:ext cx="617220" cy="617220"/>
          </a:xfrm>
          <a:prstGeom prst="rect">
            <a:avLst/>
          </a:prstGeom>
        </p:spPr>
      </p:pic>
      <p:sp>
        <p:nvSpPr>
          <p:cNvPr id="16" name="Text 9"/>
          <p:cNvSpPr/>
          <p:nvPr/>
        </p:nvSpPr>
        <p:spPr>
          <a:xfrm>
            <a:off x="15402997" y="8788003"/>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Edge Engineer</a:t>
            </a:r>
            <a:endParaRPr lang="en-US" sz="2400" dirty="0"/>
          </a:p>
        </p:txBody>
      </p:sp>
      <p:sp>
        <p:nvSpPr>
          <p:cNvPr id="17" name="Text 10"/>
          <p:cNvSpPr/>
          <p:nvPr/>
        </p:nvSpPr>
        <p:spPr>
          <a:xfrm>
            <a:off x="15402997" y="9321880"/>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₹12-22 lakh per annum</a:t>
            </a:r>
            <a:endParaRPr lang="en-US" sz="1900" dirty="0"/>
          </a:p>
        </p:txBody>
      </p:sp>
      <p:sp>
        <p:nvSpPr>
          <p:cNvPr id="19" name="TextBox 18">
            <a:extLst>
              <a:ext uri="{FF2B5EF4-FFF2-40B4-BE49-F238E27FC236}">
                <a16:creationId xmlns:a16="http://schemas.microsoft.com/office/drawing/2014/main" id="{E71BDEFF-EDA9-865D-71C8-85ABA8FC5A77}"/>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79834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458923" y="431957"/>
            <a:ext cx="2920885"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13004458" y="2888292"/>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Technology Managers are essential for any organization that relies on technology. They oversee IT projects, manage teams, and ensure that technology aligns with business objectives. They combine technical knowledge with strong leadership and communication skills.</a:t>
            </a:r>
            <a:endParaRPr lang="en-US" sz="1900" dirty="0"/>
          </a:p>
        </p:txBody>
      </p:sp>
      <p:sp>
        <p:nvSpPr>
          <p:cNvPr id="6" name="Text 3"/>
          <p:cNvSpPr/>
          <p:nvPr/>
        </p:nvSpPr>
        <p:spPr>
          <a:xfrm>
            <a:off x="4780833" y="3876171"/>
            <a:ext cx="3086100" cy="385763"/>
          </a:xfrm>
          <a:prstGeom prst="rect">
            <a:avLst/>
          </a:prstGeom>
          <a:noFill/>
          <a:ln/>
        </p:spPr>
        <p:txBody>
          <a:bodyPr wrap="none" lIns="0" tIns="0" rIns="0" bIns="0" rtlCol="0" anchor="t"/>
          <a:lstStyle/>
          <a:p>
            <a:pPr marL="0" indent="0">
              <a:lnSpc>
                <a:spcPts val="3000"/>
              </a:lnSpc>
              <a:buNone/>
            </a:pPr>
            <a:r>
              <a:rPr lang="en-US" sz="4400" dirty="0">
                <a:solidFill>
                  <a:srgbClr val="F2F0F4"/>
                </a:solidFill>
                <a:latin typeface="Montserrat" pitchFamily="34" charset="0"/>
                <a:ea typeface="Montserrat" pitchFamily="34" charset="-122"/>
                <a:cs typeface="Montserrat" pitchFamily="34" charset="-120"/>
              </a:rPr>
              <a:t>Average Salary</a:t>
            </a:r>
            <a:endParaRPr lang="en-US" sz="4400" dirty="0"/>
          </a:p>
        </p:txBody>
      </p:sp>
      <p:sp>
        <p:nvSpPr>
          <p:cNvPr id="7" name="Text 4"/>
          <p:cNvSpPr/>
          <p:nvPr/>
        </p:nvSpPr>
        <p:spPr>
          <a:xfrm>
            <a:off x="4780833" y="4508750"/>
            <a:ext cx="3898821" cy="395049"/>
          </a:xfrm>
          <a:prstGeom prst="rect">
            <a:avLst/>
          </a:prstGeom>
          <a:noFill/>
          <a:ln/>
        </p:spPr>
        <p:txBody>
          <a:bodyPr wrap="none" lIns="0" tIns="0" rIns="0" bIns="0" rtlCol="0" anchor="t"/>
          <a:lstStyle/>
          <a:p>
            <a:pPr marL="0" indent="0">
              <a:lnSpc>
                <a:spcPts val="3100"/>
              </a:lnSpc>
              <a:buNone/>
            </a:pPr>
            <a:r>
              <a:rPr lang="en-US" sz="4400" dirty="0">
                <a:solidFill>
                  <a:srgbClr val="DCD7E5"/>
                </a:solidFill>
                <a:latin typeface="Heebo" pitchFamily="34" charset="0"/>
                <a:ea typeface="Heebo" pitchFamily="34" charset="-122"/>
                <a:cs typeface="Heebo" pitchFamily="34" charset="-120"/>
              </a:rPr>
              <a:t>₹15-30 lakh per annum</a:t>
            </a:r>
            <a:endParaRPr lang="en-US" sz="4400" dirty="0"/>
          </a:p>
        </p:txBody>
      </p:sp>
      <p:sp>
        <p:nvSpPr>
          <p:cNvPr id="8" name="Text 5"/>
          <p:cNvSpPr/>
          <p:nvPr/>
        </p:nvSpPr>
        <p:spPr>
          <a:xfrm>
            <a:off x="8092448" y="-244929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9" name="Text 6"/>
          <p:cNvSpPr/>
          <p:nvPr/>
        </p:nvSpPr>
        <p:spPr>
          <a:xfrm>
            <a:off x="8092448" y="-1816714"/>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High</a:t>
            </a:r>
            <a:endParaRPr lang="en-US" sz="1900" dirty="0"/>
          </a:p>
        </p:txBody>
      </p:sp>
      <p:sp>
        <p:nvSpPr>
          <p:cNvPr id="10" name="Text 7"/>
          <p:cNvSpPr/>
          <p:nvPr/>
        </p:nvSpPr>
        <p:spPr>
          <a:xfrm>
            <a:off x="-8781785" y="197674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1" name="Text 8"/>
          <p:cNvSpPr/>
          <p:nvPr/>
        </p:nvSpPr>
        <p:spPr>
          <a:xfrm>
            <a:off x="10397169" y="10369996"/>
            <a:ext cx="3898821"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2" name="Text 9"/>
          <p:cNvSpPr/>
          <p:nvPr/>
        </p:nvSpPr>
        <p:spPr>
          <a:xfrm>
            <a:off x="12798129" y="537988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4" name="TextBox 13">
            <a:extLst>
              <a:ext uri="{FF2B5EF4-FFF2-40B4-BE49-F238E27FC236}">
                <a16:creationId xmlns:a16="http://schemas.microsoft.com/office/drawing/2014/main" id="{A0EEFF1E-0A7E-5552-C541-169DCFDD5D5C}"/>
              </a:ext>
            </a:extLst>
          </p:cNvPr>
          <p:cNvSpPr txBox="1"/>
          <p:nvPr/>
        </p:nvSpPr>
        <p:spPr>
          <a:xfrm>
            <a:off x="3379808" y="557449"/>
            <a:ext cx="6323317" cy="769441"/>
          </a:xfrm>
          <a:prstGeom prst="rect">
            <a:avLst/>
          </a:prstGeom>
          <a:noFill/>
        </p:spPr>
        <p:txBody>
          <a:bodyPr wrap="square" rtlCol="0">
            <a:spAutoFit/>
          </a:bodyPr>
          <a:lstStyle/>
          <a:p>
            <a:r>
              <a:rPr lang="en-US" sz="4400">
                <a:solidFill>
                  <a:srgbClr val="F2F0F4"/>
                </a:solidFill>
                <a:latin typeface="Montserrat" pitchFamily="34" charset="0"/>
                <a:ea typeface="Montserrat" pitchFamily="34" charset="-122"/>
                <a:cs typeface="Montserrat" pitchFamily="34" charset="-120"/>
              </a:rPr>
              <a:t>Technology Manager</a:t>
            </a:r>
            <a:endParaRPr lang="en-IN" sz="4400" dirty="0"/>
          </a:p>
        </p:txBody>
      </p:sp>
      <p:sp>
        <p:nvSpPr>
          <p:cNvPr id="15" name="TextBox 14">
            <a:extLst>
              <a:ext uri="{FF2B5EF4-FFF2-40B4-BE49-F238E27FC236}">
                <a16:creationId xmlns:a16="http://schemas.microsoft.com/office/drawing/2014/main" id="{0FFCEF54-2519-C602-8D33-D5F92EF16504}"/>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53214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458923" y="431957"/>
            <a:ext cx="2920885"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13004458" y="2888292"/>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Technology Managers are essential for any organization that relies on technology. They oversee IT projects, manage teams, and ensure that technology aligns with business objectives. They combine technical knowledge with strong leadership and communication skills.</a:t>
            </a:r>
            <a:endParaRPr lang="en-US" sz="1900" dirty="0"/>
          </a:p>
        </p:txBody>
      </p:sp>
      <p:sp>
        <p:nvSpPr>
          <p:cNvPr id="6" name="Text 3"/>
          <p:cNvSpPr/>
          <p:nvPr/>
        </p:nvSpPr>
        <p:spPr>
          <a:xfrm>
            <a:off x="458923" y="1967664"/>
            <a:ext cx="3086100" cy="385763"/>
          </a:xfrm>
          <a:prstGeom prst="rect">
            <a:avLst/>
          </a:prstGeom>
          <a:noFill/>
          <a:ln/>
        </p:spPr>
        <p:txBody>
          <a:bodyPr wrap="none" lIns="0" tIns="0" rIns="0" bIns="0" rtlCol="0" anchor="t"/>
          <a:lstStyle/>
          <a:p>
            <a:pPr marL="0" indent="0">
              <a:lnSpc>
                <a:spcPts val="3000"/>
              </a:lnSpc>
              <a:buNone/>
            </a:pPr>
            <a:r>
              <a:rPr lang="en-US" sz="1900" dirty="0">
                <a:solidFill>
                  <a:srgbClr val="F2F0F4"/>
                </a:solidFill>
                <a:latin typeface="Montserrat" pitchFamily="34" charset="0"/>
                <a:ea typeface="Montserrat" pitchFamily="34" charset="-122"/>
                <a:cs typeface="Montserrat" pitchFamily="34" charset="-120"/>
              </a:rPr>
              <a:t>Average Salary</a:t>
            </a:r>
            <a:endParaRPr lang="en-US" sz="1900" dirty="0"/>
          </a:p>
        </p:txBody>
      </p:sp>
      <p:sp>
        <p:nvSpPr>
          <p:cNvPr id="7" name="Text 4"/>
          <p:cNvSpPr/>
          <p:nvPr/>
        </p:nvSpPr>
        <p:spPr>
          <a:xfrm>
            <a:off x="458923" y="260024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₹15-30 lakh per annum</a:t>
            </a:r>
            <a:endParaRPr lang="en-US" sz="1900" dirty="0"/>
          </a:p>
        </p:txBody>
      </p:sp>
      <p:sp>
        <p:nvSpPr>
          <p:cNvPr id="8" name="Text 5"/>
          <p:cNvSpPr/>
          <p:nvPr/>
        </p:nvSpPr>
        <p:spPr>
          <a:xfrm>
            <a:off x="5205491" y="3678179"/>
            <a:ext cx="4497633" cy="494572"/>
          </a:xfrm>
          <a:prstGeom prst="rect">
            <a:avLst/>
          </a:prstGeom>
          <a:noFill/>
          <a:ln/>
        </p:spPr>
        <p:txBody>
          <a:bodyPr wrap="none" lIns="0" tIns="0" rIns="0" bIns="0" rtlCol="0" anchor="t"/>
          <a:lstStyle/>
          <a:p>
            <a:pPr marL="0" indent="0" algn="ctr">
              <a:lnSpc>
                <a:spcPts val="3000"/>
              </a:lnSpc>
              <a:buNone/>
            </a:pPr>
            <a:r>
              <a:rPr lang="en-US" sz="4400" dirty="0">
                <a:solidFill>
                  <a:srgbClr val="F2F0F4"/>
                </a:solidFill>
                <a:latin typeface="Montserrat" pitchFamily="34" charset="0"/>
                <a:ea typeface="Montserrat" pitchFamily="34" charset="-122"/>
                <a:cs typeface="Montserrat" pitchFamily="34" charset="-120"/>
              </a:rPr>
              <a:t>Demand</a:t>
            </a:r>
            <a:endParaRPr lang="en-US" sz="4400" dirty="0"/>
          </a:p>
        </p:txBody>
      </p:sp>
      <p:sp>
        <p:nvSpPr>
          <p:cNvPr id="9" name="Text 6"/>
          <p:cNvSpPr/>
          <p:nvPr/>
        </p:nvSpPr>
        <p:spPr>
          <a:xfrm>
            <a:off x="5205492" y="4310758"/>
            <a:ext cx="4497633" cy="494573"/>
          </a:xfrm>
          <a:prstGeom prst="rect">
            <a:avLst/>
          </a:prstGeom>
          <a:noFill/>
          <a:ln/>
        </p:spPr>
        <p:txBody>
          <a:bodyPr wrap="none" lIns="0" tIns="0" rIns="0" bIns="0" rtlCol="0" anchor="t"/>
          <a:lstStyle/>
          <a:p>
            <a:pPr marL="0" indent="0" algn="ctr">
              <a:lnSpc>
                <a:spcPts val="3100"/>
              </a:lnSpc>
              <a:buNone/>
            </a:pPr>
            <a:r>
              <a:rPr lang="en-US" sz="4400" dirty="0">
                <a:solidFill>
                  <a:srgbClr val="DCD7E5"/>
                </a:solidFill>
                <a:latin typeface="Heebo" pitchFamily="34" charset="0"/>
                <a:ea typeface="Heebo" pitchFamily="34" charset="-122"/>
                <a:cs typeface="Heebo" pitchFamily="34" charset="-120"/>
              </a:rPr>
              <a:t>High</a:t>
            </a:r>
            <a:endParaRPr lang="en-US" sz="4400" dirty="0"/>
          </a:p>
        </p:txBody>
      </p:sp>
      <p:sp>
        <p:nvSpPr>
          <p:cNvPr id="10" name="Text 7"/>
          <p:cNvSpPr/>
          <p:nvPr/>
        </p:nvSpPr>
        <p:spPr>
          <a:xfrm>
            <a:off x="-8781785" y="197674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Notes</a:t>
            </a:r>
            <a:endParaRPr lang="en-US" sz="2400" dirty="0"/>
          </a:p>
        </p:txBody>
      </p:sp>
      <p:sp>
        <p:nvSpPr>
          <p:cNvPr id="11" name="Text 8"/>
          <p:cNvSpPr/>
          <p:nvPr/>
        </p:nvSpPr>
        <p:spPr>
          <a:xfrm>
            <a:off x="5451419" y="8598340"/>
            <a:ext cx="3898821" cy="395049"/>
          </a:xfrm>
          <a:prstGeom prst="rect">
            <a:avLst/>
          </a:prstGeom>
          <a:noFill/>
          <a:ln/>
        </p:spPr>
        <p:txBody>
          <a:bodyPr wrap="none" lIns="0" tIns="0" rIns="0" bIns="0" rtlCol="0" anchor="t"/>
          <a:lstStyle/>
          <a:p>
            <a:pPr marL="0" indent="0" algn="ctr">
              <a:lnSpc>
                <a:spcPts val="3100"/>
              </a:lnSpc>
              <a:buNone/>
            </a:pPr>
            <a:endParaRPr lang="en-US" sz="4400" dirty="0"/>
          </a:p>
        </p:txBody>
      </p:sp>
      <p:sp>
        <p:nvSpPr>
          <p:cNvPr id="12" name="Text 9"/>
          <p:cNvSpPr/>
          <p:nvPr/>
        </p:nvSpPr>
        <p:spPr>
          <a:xfrm>
            <a:off x="14158006" y="6341179"/>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4" name="TextBox 13">
            <a:extLst>
              <a:ext uri="{FF2B5EF4-FFF2-40B4-BE49-F238E27FC236}">
                <a16:creationId xmlns:a16="http://schemas.microsoft.com/office/drawing/2014/main" id="{A0EEFF1E-0A7E-5552-C541-169DCFDD5D5C}"/>
              </a:ext>
            </a:extLst>
          </p:cNvPr>
          <p:cNvSpPr txBox="1"/>
          <p:nvPr/>
        </p:nvSpPr>
        <p:spPr>
          <a:xfrm>
            <a:off x="3379808" y="557449"/>
            <a:ext cx="6323317" cy="769441"/>
          </a:xfrm>
          <a:prstGeom prst="rect">
            <a:avLst/>
          </a:prstGeom>
          <a:noFill/>
        </p:spPr>
        <p:txBody>
          <a:bodyPr wrap="square" rtlCol="0">
            <a:spAutoFit/>
          </a:bodyPr>
          <a:lstStyle/>
          <a:p>
            <a:r>
              <a:rPr lang="en-US" sz="4400">
                <a:solidFill>
                  <a:srgbClr val="F2F0F4"/>
                </a:solidFill>
                <a:latin typeface="Montserrat" pitchFamily="34" charset="0"/>
                <a:ea typeface="Montserrat" pitchFamily="34" charset="-122"/>
                <a:cs typeface="Montserrat" pitchFamily="34" charset="-120"/>
              </a:rPr>
              <a:t>Technology Manager</a:t>
            </a:r>
            <a:endParaRPr lang="en-IN" sz="4400" dirty="0"/>
          </a:p>
        </p:txBody>
      </p:sp>
      <p:sp>
        <p:nvSpPr>
          <p:cNvPr id="15" name="TextBox 14">
            <a:extLst>
              <a:ext uri="{FF2B5EF4-FFF2-40B4-BE49-F238E27FC236}">
                <a16:creationId xmlns:a16="http://schemas.microsoft.com/office/drawing/2014/main" id="{7FCF56C2-F055-B527-A131-C494019D3516}"/>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4069254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458923" y="431957"/>
            <a:ext cx="2920885"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1255679" y="4650112"/>
            <a:ext cx="12902327" cy="1185148"/>
          </a:xfrm>
          <a:prstGeom prst="rect">
            <a:avLst/>
          </a:prstGeom>
          <a:noFill/>
          <a:ln/>
        </p:spPr>
        <p:txBody>
          <a:bodyPr wrap="square" lIns="0" tIns="0" rIns="0" bIns="0" rtlCol="0" anchor="t"/>
          <a:lstStyle/>
          <a:p>
            <a:pPr marL="0" indent="0" algn="ctr">
              <a:lnSpc>
                <a:spcPts val="3100"/>
              </a:lnSpc>
              <a:buNone/>
            </a:pPr>
            <a:r>
              <a:rPr lang="en-US" sz="3600" dirty="0">
                <a:solidFill>
                  <a:srgbClr val="DCD7E5"/>
                </a:solidFill>
                <a:latin typeface="Heebo" pitchFamily="34" charset="0"/>
                <a:ea typeface="Heebo" pitchFamily="34" charset="-122"/>
                <a:cs typeface="Heebo" pitchFamily="34" charset="-120"/>
              </a:rPr>
              <a:t>Technology Managers are essential for any organization that relies on technology. They oversee IT projects, manage teams, and ensure that technology aligns with business objectives. They combine technical knowledge with strong leadership and communication skills.</a:t>
            </a:r>
            <a:endParaRPr lang="en-US" sz="3600" dirty="0"/>
          </a:p>
        </p:txBody>
      </p:sp>
      <p:sp>
        <p:nvSpPr>
          <p:cNvPr id="6" name="Text 3"/>
          <p:cNvSpPr/>
          <p:nvPr/>
        </p:nvSpPr>
        <p:spPr>
          <a:xfrm>
            <a:off x="458923" y="1967664"/>
            <a:ext cx="3086100" cy="385763"/>
          </a:xfrm>
          <a:prstGeom prst="rect">
            <a:avLst/>
          </a:prstGeom>
          <a:noFill/>
          <a:ln/>
        </p:spPr>
        <p:txBody>
          <a:bodyPr wrap="none" lIns="0" tIns="0" rIns="0" bIns="0" rtlCol="0" anchor="t"/>
          <a:lstStyle/>
          <a:p>
            <a:pPr marL="0" indent="0">
              <a:lnSpc>
                <a:spcPts val="3000"/>
              </a:lnSpc>
              <a:buNone/>
            </a:pPr>
            <a:r>
              <a:rPr lang="en-US" sz="1900" dirty="0">
                <a:solidFill>
                  <a:srgbClr val="F2F0F4"/>
                </a:solidFill>
                <a:latin typeface="Montserrat" pitchFamily="34" charset="0"/>
                <a:ea typeface="Montserrat" pitchFamily="34" charset="-122"/>
                <a:cs typeface="Montserrat" pitchFamily="34" charset="-120"/>
              </a:rPr>
              <a:t>Average Salary</a:t>
            </a:r>
            <a:endParaRPr lang="en-US" sz="1900" dirty="0"/>
          </a:p>
        </p:txBody>
      </p:sp>
      <p:sp>
        <p:nvSpPr>
          <p:cNvPr id="7" name="Text 4"/>
          <p:cNvSpPr/>
          <p:nvPr/>
        </p:nvSpPr>
        <p:spPr>
          <a:xfrm>
            <a:off x="458923" y="260024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₹15-30 lakh per annum</a:t>
            </a:r>
            <a:endParaRPr lang="en-US" sz="1900" dirty="0"/>
          </a:p>
        </p:txBody>
      </p:sp>
      <p:sp>
        <p:nvSpPr>
          <p:cNvPr id="8" name="Text 5"/>
          <p:cNvSpPr/>
          <p:nvPr/>
        </p:nvSpPr>
        <p:spPr>
          <a:xfrm>
            <a:off x="2903004" y="1868140"/>
            <a:ext cx="4497633" cy="494572"/>
          </a:xfrm>
          <a:prstGeom prst="rect">
            <a:avLst/>
          </a:prstGeom>
          <a:noFill/>
          <a:ln/>
        </p:spPr>
        <p:txBody>
          <a:bodyPr wrap="none" lIns="0" tIns="0" rIns="0" bIns="0" rtlCol="0" anchor="t"/>
          <a:lstStyle/>
          <a:p>
            <a:pPr marL="0" indent="0" algn="ctr">
              <a:lnSpc>
                <a:spcPts val="3000"/>
              </a:lnSpc>
              <a:buNone/>
            </a:pPr>
            <a:r>
              <a:rPr lang="en-US" sz="1900" dirty="0">
                <a:solidFill>
                  <a:srgbClr val="F2F0F4"/>
                </a:solidFill>
                <a:latin typeface="Montserrat" pitchFamily="34" charset="0"/>
                <a:ea typeface="Montserrat" pitchFamily="34" charset="-122"/>
                <a:cs typeface="Montserrat" pitchFamily="34" charset="-120"/>
              </a:rPr>
              <a:t>Demand</a:t>
            </a:r>
            <a:endParaRPr lang="en-US" sz="1900" dirty="0"/>
          </a:p>
        </p:txBody>
      </p:sp>
      <p:sp>
        <p:nvSpPr>
          <p:cNvPr id="9" name="Text 6"/>
          <p:cNvSpPr/>
          <p:nvPr/>
        </p:nvSpPr>
        <p:spPr>
          <a:xfrm>
            <a:off x="2903005" y="2500719"/>
            <a:ext cx="4497633" cy="494573"/>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High</a:t>
            </a:r>
            <a:endParaRPr lang="en-US" sz="1900" dirty="0"/>
          </a:p>
        </p:txBody>
      </p:sp>
      <p:sp>
        <p:nvSpPr>
          <p:cNvPr id="10" name="Text 7"/>
          <p:cNvSpPr/>
          <p:nvPr/>
        </p:nvSpPr>
        <p:spPr>
          <a:xfrm>
            <a:off x="5478352" y="3738560"/>
            <a:ext cx="3086100" cy="385763"/>
          </a:xfrm>
          <a:prstGeom prst="rect">
            <a:avLst/>
          </a:prstGeom>
          <a:noFill/>
          <a:ln/>
        </p:spPr>
        <p:txBody>
          <a:bodyPr wrap="none" lIns="0" tIns="0" rIns="0" bIns="0" rtlCol="0" anchor="t"/>
          <a:lstStyle/>
          <a:p>
            <a:pPr marL="0" indent="0" algn="ctr">
              <a:lnSpc>
                <a:spcPts val="3000"/>
              </a:lnSpc>
              <a:buNone/>
            </a:pPr>
            <a:r>
              <a:rPr lang="en-US" sz="3600" dirty="0">
                <a:solidFill>
                  <a:srgbClr val="F2F0F4"/>
                </a:solidFill>
                <a:latin typeface="Montserrat" pitchFamily="34" charset="0"/>
                <a:ea typeface="Montserrat" pitchFamily="34" charset="-122"/>
                <a:cs typeface="Montserrat" pitchFamily="34" charset="-120"/>
              </a:rPr>
              <a:t>Note</a:t>
            </a:r>
            <a:endParaRPr lang="en-US" sz="3600" dirty="0"/>
          </a:p>
        </p:txBody>
      </p:sp>
      <p:sp>
        <p:nvSpPr>
          <p:cNvPr id="11" name="Text 8"/>
          <p:cNvSpPr/>
          <p:nvPr/>
        </p:nvSpPr>
        <p:spPr>
          <a:xfrm>
            <a:off x="3625735" y="7034496"/>
            <a:ext cx="3898821" cy="395049"/>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12" name="Text 9"/>
          <p:cNvSpPr/>
          <p:nvPr/>
        </p:nvSpPr>
        <p:spPr>
          <a:xfrm>
            <a:off x="14158006" y="6341179"/>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14" name="TextBox 13">
            <a:extLst>
              <a:ext uri="{FF2B5EF4-FFF2-40B4-BE49-F238E27FC236}">
                <a16:creationId xmlns:a16="http://schemas.microsoft.com/office/drawing/2014/main" id="{A0EEFF1E-0A7E-5552-C541-169DCFDD5D5C}"/>
              </a:ext>
            </a:extLst>
          </p:cNvPr>
          <p:cNvSpPr txBox="1"/>
          <p:nvPr/>
        </p:nvSpPr>
        <p:spPr>
          <a:xfrm>
            <a:off x="3402687" y="439140"/>
            <a:ext cx="6323317"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Technology Manager</a:t>
            </a:r>
            <a:endParaRPr lang="en-IN" sz="4400" dirty="0"/>
          </a:p>
        </p:txBody>
      </p:sp>
      <p:sp>
        <p:nvSpPr>
          <p:cNvPr id="15" name="TextBox 14">
            <a:extLst>
              <a:ext uri="{FF2B5EF4-FFF2-40B4-BE49-F238E27FC236}">
                <a16:creationId xmlns:a16="http://schemas.microsoft.com/office/drawing/2014/main" id="{506D4543-44F3-31EA-33C8-C40D688DAC8D}"/>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54397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905" y="0"/>
            <a:ext cx="14630400" cy="8229600"/>
          </a:xfrm>
          <a:prstGeom prst="rect">
            <a:avLst/>
          </a:prstGeom>
          <a:solidFill>
            <a:srgbClr val="0D0A2C">
              <a:alpha val="80000"/>
            </a:srgbClr>
          </a:solidFill>
          <a:ln/>
        </p:spPr>
      </p:sp>
      <p:sp>
        <p:nvSpPr>
          <p:cNvPr id="4" name="Text 1"/>
          <p:cNvSpPr/>
          <p:nvPr/>
        </p:nvSpPr>
        <p:spPr>
          <a:xfrm>
            <a:off x="864037" y="1727835"/>
            <a:ext cx="9448443"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 Technology Manager</a:t>
            </a:r>
            <a:endParaRPr lang="en-US" sz="4850" dirty="0"/>
          </a:p>
        </p:txBody>
      </p:sp>
      <p:sp>
        <p:nvSpPr>
          <p:cNvPr id="5" name="Text 2"/>
          <p:cNvSpPr/>
          <p:nvPr/>
        </p:nvSpPr>
        <p:spPr>
          <a:xfrm>
            <a:off x="864037" y="2869644"/>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Technology Managers are essential for any organization that relies on technology. They oversee IT projects, manage teams, and ensure that technology aligns with business objectives. They combine technical knowledge with strong leadership and communication skills.</a:t>
            </a:r>
            <a:endParaRPr lang="en-US" sz="1900" dirty="0"/>
          </a:p>
        </p:txBody>
      </p:sp>
      <p:sp>
        <p:nvSpPr>
          <p:cNvPr id="6" name="Text 3"/>
          <p:cNvSpPr/>
          <p:nvPr/>
        </p:nvSpPr>
        <p:spPr>
          <a:xfrm>
            <a:off x="864037" y="457926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7" name="Text 4"/>
          <p:cNvSpPr/>
          <p:nvPr/>
        </p:nvSpPr>
        <p:spPr>
          <a:xfrm>
            <a:off x="864037" y="5211842"/>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₹15-30 lakh per annum</a:t>
            </a:r>
            <a:endParaRPr lang="en-US" sz="1900" dirty="0"/>
          </a:p>
        </p:txBody>
      </p:sp>
      <p:sp>
        <p:nvSpPr>
          <p:cNvPr id="8" name="Text 5"/>
          <p:cNvSpPr/>
          <p:nvPr/>
        </p:nvSpPr>
        <p:spPr>
          <a:xfrm>
            <a:off x="5372695" y="457926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9" name="Text 6"/>
          <p:cNvSpPr/>
          <p:nvPr/>
        </p:nvSpPr>
        <p:spPr>
          <a:xfrm>
            <a:off x="5372695" y="5211842"/>
            <a:ext cx="3898821"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High</a:t>
            </a:r>
            <a:endParaRPr lang="en-US" sz="1900" dirty="0"/>
          </a:p>
        </p:txBody>
      </p:sp>
      <p:sp>
        <p:nvSpPr>
          <p:cNvPr id="10" name="Text 7"/>
          <p:cNvSpPr/>
          <p:nvPr/>
        </p:nvSpPr>
        <p:spPr>
          <a:xfrm>
            <a:off x="864037" y="255329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Note</a:t>
            </a:r>
            <a:endParaRPr lang="en-US" sz="2400" dirty="0"/>
          </a:p>
        </p:txBody>
      </p:sp>
      <p:sp>
        <p:nvSpPr>
          <p:cNvPr id="11" name="Text 8"/>
          <p:cNvSpPr/>
          <p:nvPr/>
        </p:nvSpPr>
        <p:spPr>
          <a:xfrm>
            <a:off x="9881354" y="5211842"/>
            <a:ext cx="3898821"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2" name="Text 9"/>
          <p:cNvSpPr/>
          <p:nvPr/>
        </p:nvSpPr>
        <p:spPr>
          <a:xfrm>
            <a:off x="864037" y="6106716"/>
            <a:ext cx="12902327" cy="395049"/>
          </a:xfrm>
          <a:prstGeom prst="rect">
            <a:avLst/>
          </a:prstGeom>
          <a:noFill/>
          <a:ln/>
        </p:spPr>
        <p:txBody>
          <a:bodyPr wrap="none" lIns="0" tIns="0" rIns="0" bIns="0" rtlCol="0" anchor="t"/>
          <a:lstStyle/>
          <a:p>
            <a:pPr marL="0" indent="0" algn="ctr">
              <a:lnSpc>
                <a:spcPts val="3100"/>
              </a:lnSpc>
              <a:buNone/>
            </a:pPr>
            <a:r>
              <a:rPr lang="en-US" sz="1900" dirty="0">
                <a:solidFill>
                  <a:srgbClr val="8252E0"/>
                </a:solidFill>
                <a:latin typeface="Heebo" pitchFamily="34" charset="0"/>
                <a:ea typeface="Heebo" pitchFamily="34" charset="-122"/>
                <a:cs typeface="Heebo" pitchFamily="34" charset="-120"/>
                <a:hlinkClick r:id="rId4"/>
              </a:rPr>
              <a:t>Link For Study</a:t>
            </a:r>
            <a:endParaRPr lang="en-US" sz="1900" dirty="0"/>
          </a:p>
        </p:txBody>
      </p:sp>
      <p:sp>
        <p:nvSpPr>
          <p:cNvPr id="14" name="TextBox 13">
            <a:extLst>
              <a:ext uri="{FF2B5EF4-FFF2-40B4-BE49-F238E27FC236}">
                <a16:creationId xmlns:a16="http://schemas.microsoft.com/office/drawing/2014/main" id="{2C46A03A-5A5C-46FE-BB80-7FE0C7AE0686}"/>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82594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122"/>
            <a:ext cx="14630400" cy="8229600"/>
          </a:xfrm>
          <a:prstGeom prst="rect">
            <a:avLst/>
          </a:prstGeom>
          <a:solidFill>
            <a:srgbClr val="0D0A2C">
              <a:alpha val="80000"/>
            </a:srgbClr>
          </a:solidFill>
          <a:ln/>
        </p:spPr>
      </p:sp>
      <p:sp>
        <p:nvSpPr>
          <p:cNvPr id="4" name="Text 1"/>
          <p:cNvSpPr/>
          <p:nvPr/>
        </p:nvSpPr>
        <p:spPr>
          <a:xfrm>
            <a:off x="528757" y="435293"/>
            <a:ext cx="834485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871656" y="9443442"/>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AI Edge Engineers work at the forefront of AI deployment, specializing in bringing AI models to the edge of networks. This is a niche but growing field, as organizations seek to leverage AI in real-time applications.</a:t>
            </a:r>
            <a:endParaRPr lang="en-US" sz="1900" dirty="0"/>
          </a:p>
        </p:txBody>
      </p:sp>
      <p:sp>
        <p:nvSpPr>
          <p:cNvPr id="6" name="Text 3"/>
          <p:cNvSpPr/>
          <p:nvPr/>
        </p:nvSpPr>
        <p:spPr>
          <a:xfrm>
            <a:off x="871656" y="10511195"/>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7" name="Text 4"/>
          <p:cNvSpPr/>
          <p:nvPr/>
        </p:nvSpPr>
        <p:spPr>
          <a:xfrm>
            <a:off x="-7123482" y="277908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8" name="Text 5"/>
          <p:cNvSpPr/>
          <p:nvPr/>
        </p:nvSpPr>
        <p:spPr>
          <a:xfrm>
            <a:off x="-7123482" y="3411662"/>
            <a:ext cx="615005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₹12-22 lakh per annum</a:t>
            </a:r>
            <a:endParaRPr lang="en-US" sz="1900" dirty="0"/>
          </a:p>
        </p:txBody>
      </p:sp>
      <p:sp>
        <p:nvSpPr>
          <p:cNvPr id="9" name="Text 6"/>
          <p:cNvSpPr/>
          <p:nvPr/>
        </p:nvSpPr>
        <p:spPr>
          <a:xfrm>
            <a:off x="16564533" y="277908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10" name="Text 7"/>
          <p:cNvSpPr/>
          <p:nvPr/>
        </p:nvSpPr>
        <p:spPr>
          <a:xfrm>
            <a:off x="16564533" y="3411662"/>
            <a:ext cx="615005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Moderate to High</a:t>
            </a:r>
            <a:endParaRPr lang="en-US" sz="1900" dirty="0"/>
          </a:p>
        </p:txBody>
      </p:sp>
      <p:sp>
        <p:nvSpPr>
          <p:cNvPr id="11" name="TextBox 10">
            <a:extLst>
              <a:ext uri="{FF2B5EF4-FFF2-40B4-BE49-F238E27FC236}">
                <a16:creationId xmlns:a16="http://schemas.microsoft.com/office/drawing/2014/main" id="{84DEFFFF-0952-FC02-7313-D637B640B0E3}"/>
              </a:ext>
            </a:extLst>
          </p:cNvPr>
          <p:cNvSpPr txBox="1"/>
          <p:nvPr/>
        </p:nvSpPr>
        <p:spPr>
          <a:xfrm>
            <a:off x="3536487" y="-2192060"/>
            <a:ext cx="5627535"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AI Edge Engineer</a:t>
            </a:r>
            <a:endParaRPr lang="en-IN" sz="4400" dirty="0"/>
          </a:p>
        </p:txBody>
      </p:sp>
      <p:sp>
        <p:nvSpPr>
          <p:cNvPr id="13" name="TextBox 12">
            <a:extLst>
              <a:ext uri="{FF2B5EF4-FFF2-40B4-BE49-F238E27FC236}">
                <a16:creationId xmlns:a16="http://schemas.microsoft.com/office/drawing/2014/main" id="{E1AB0933-36DE-6A61-C003-CCD198214EAC}"/>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122"/>
            <a:ext cx="14630400" cy="8229600"/>
          </a:xfrm>
          <a:prstGeom prst="rect">
            <a:avLst/>
          </a:prstGeom>
          <a:solidFill>
            <a:srgbClr val="0D0A2C">
              <a:alpha val="80000"/>
            </a:srgbClr>
          </a:solidFill>
          <a:ln/>
        </p:spPr>
      </p:sp>
      <p:sp>
        <p:nvSpPr>
          <p:cNvPr id="4" name="Text 1"/>
          <p:cNvSpPr/>
          <p:nvPr/>
        </p:nvSpPr>
        <p:spPr>
          <a:xfrm>
            <a:off x="528757" y="435293"/>
            <a:ext cx="834485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871656" y="9443442"/>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AI Edge Engineers work at the forefront of AI deployment, specializing in bringing AI models to the edge of networks. This is a niche but growing field, as organizations seek to leverage AI in real-time applications.</a:t>
            </a:r>
            <a:endParaRPr lang="en-US" sz="1900" dirty="0"/>
          </a:p>
        </p:txBody>
      </p:sp>
      <p:sp>
        <p:nvSpPr>
          <p:cNvPr id="6" name="Text 3"/>
          <p:cNvSpPr/>
          <p:nvPr/>
        </p:nvSpPr>
        <p:spPr>
          <a:xfrm>
            <a:off x="871656" y="10511195"/>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7" name="Text 4"/>
          <p:cNvSpPr/>
          <p:nvPr/>
        </p:nvSpPr>
        <p:spPr>
          <a:xfrm>
            <a:off x="-7123482" y="277908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8" name="Text 5"/>
          <p:cNvSpPr/>
          <p:nvPr/>
        </p:nvSpPr>
        <p:spPr>
          <a:xfrm>
            <a:off x="-7123482" y="3411662"/>
            <a:ext cx="615005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₹12-22 lakh per annum</a:t>
            </a:r>
            <a:endParaRPr lang="en-US" sz="1900" dirty="0"/>
          </a:p>
        </p:txBody>
      </p:sp>
      <p:sp>
        <p:nvSpPr>
          <p:cNvPr id="9" name="Text 6"/>
          <p:cNvSpPr/>
          <p:nvPr/>
        </p:nvSpPr>
        <p:spPr>
          <a:xfrm>
            <a:off x="16564533" y="277908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10" name="Text 7"/>
          <p:cNvSpPr/>
          <p:nvPr/>
        </p:nvSpPr>
        <p:spPr>
          <a:xfrm>
            <a:off x="16564533" y="3411662"/>
            <a:ext cx="615005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Moderate to High</a:t>
            </a:r>
            <a:endParaRPr lang="en-US" sz="1900" dirty="0"/>
          </a:p>
        </p:txBody>
      </p:sp>
      <p:sp>
        <p:nvSpPr>
          <p:cNvPr id="11" name="TextBox 10">
            <a:extLst>
              <a:ext uri="{FF2B5EF4-FFF2-40B4-BE49-F238E27FC236}">
                <a16:creationId xmlns:a16="http://schemas.microsoft.com/office/drawing/2014/main" id="{84DEFFFF-0952-FC02-7313-D637B640B0E3}"/>
              </a:ext>
            </a:extLst>
          </p:cNvPr>
          <p:cNvSpPr txBox="1"/>
          <p:nvPr/>
        </p:nvSpPr>
        <p:spPr>
          <a:xfrm>
            <a:off x="3610708" y="447438"/>
            <a:ext cx="5627535"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AI Edge Engineer</a:t>
            </a:r>
            <a:endParaRPr lang="en-IN" sz="4400" dirty="0"/>
          </a:p>
        </p:txBody>
      </p:sp>
      <p:sp>
        <p:nvSpPr>
          <p:cNvPr id="13" name="TextBox 12">
            <a:extLst>
              <a:ext uri="{FF2B5EF4-FFF2-40B4-BE49-F238E27FC236}">
                <a16:creationId xmlns:a16="http://schemas.microsoft.com/office/drawing/2014/main" id="{E1AB0933-36DE-6A61-C003-CCD198214EAC}"/>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88385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122"/>
            <a:ext cx="14630400" cy="8229600"/>
          </a:xfrm>
          <a:prstGeom prst="rect">
            <a:avLst/>
          </a:prstGeom>
          <a:solidFill>
            <a:srgbClr val="0D0A2C">
              <a:alpha val="80000"/>
            </a:srgbClr>
          </a:solidFill>
          <a:ln/>
        </p:spPr>
      </p:sp>
      <p:sp>
        <p:nvSpPr>
          <p:cNvPr id="4" name="Text 1"/>
          <p:cNvSpPr/>
          <p:nvPr/>
        </p:nvSpPr>
        <p:spPr>
          <a:xfrm>
            <a:off x="528757" y="435293"/>
            <a:ext cx="834485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871656" y="9443442"/>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AI Edge Engineers work at the forefront of AI deployment, specializing in bringing AI models to the edge of networks. This is a niche but growing field, as organizations seek to leverage AI in real-time applications.</a:t>
            </a:r>
            <a:endParaRPr lang="en-US" sz="1900" dirty="0"/>
          </a:p>
        </p:txBody>
      </p:sp>
      <p:sp>
        <p:nvSpPr>
          <p:cNvPr id="6" name="Text 3"/>
          <p:cNvSpPr/>
          <p:nvPr/>
        </p:nvSpPr>
        <p:spPr>
          <a:xfrm>
            <a:off x="871656" y="10511195"/>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7" name="Text 4"/>
          <p:cNvSpPr/>
          <p:nvPr/>
        </p:nvSpPr>
        <p:spPr>
          <a:xfrm>
            <a:off x="4673167" y="3679745"/>
            <a:ext cx="3086100" cy="385763"/>
          </a:xfrm>
          <a:prstGeom prst="rect">
            <a:avLst/>
          </a:prstGeom>
          <a:noFill/>
          <a:ln/>
        </p:spPr>
        <p:txBody>
          <a:bodyPr wrap="none" lIns="0" tIns="0" rIns="0" bIns="0" rtlCol="0" anchor="t"/>
          <a:lstStyle/>
          <a:p>
            <a:pPr marL="0" indent="0">
              <a:lnSpc>
                <a:spcPts val="3000"/>
              </a:lnSpc>
              <a:buNone/>
            </a:pPr>
            <a:r>
              <a:rPr lang="en-US" sz="4400" dirty="0">
                <a:solidFill>
                  <a:srgbClr val="F2F0F4"/>
                </a:solidFill>
                <a:latin typeface="Montserrat" pitchFamily="34" charset="0"/>
                <a:ea typeface="Montserrat" pitchFamily="34" charset="-122"/>
                <a:cs typeface="Montserrat" pitchFamily="34" charset="-120"/>
              </a:rPr>
              <a:t>Average Salary</a:t>
            </a:r>
            <a:endParaRPr lang="en-US" sz="4400" dirty="0"/>
          </a:p>
        </p:txBody>
      </p:sp>
      <p:sp>
        <p:nvSpPr>
          <p:cNvPr id="8" name="Text 5"/>
          <p:cNvSpPr/>
          <p:nvPr/>
        </p:nvSpPr>
        <p:spPr>
          <a:xfrm>
            <a:off x="4673167" y="4312324"/>
            <a:ext cx="6150054" cy="395049"/>
          </a:xfrm>
          <a:prstGeom prst="rect">
            <a:avLst/>
          </a:prstGeom>
          <a:noFill/>
          <a:ln/>
        </p:spPr>
        <p:txBody>
          <a:bodyPr wrap="none" lIns="0" tIns="0" rIns="0" bIns="0" rtlCol="0" anchor="t"/>
          <a:lstStyle/>
          <a:p>
            <a:pPr marL="0" indent="0">
              <a:lnSpc>
                <a:spcPts val="3100"/>
              </a:lnSpc>
              <a:buNone/>
            </a:pPr>
            <a:r>
              <a:rPr lang="en-US" sz="4400" dirty="0">
                <a:solidFill>
                  <a:srgbClr val="DCD7E5"/>
                </a:solidFill>
                <a:latin typeface="Heebo" pitchFamily="34" charset="0"/>
                <a:ea typeface="Heebo" pitchFamily="34" charset="-122"/>
                <a:cs typeface="Heebo" pitchFamily="34" charset="-120"/>
              </a:rPr>
              <a:t>₹12-22 lakh per annum</a:t>
            </a:r>
            <a:endParaRPr lang="en-US" sz="4400" dirty="0"/>
          </a:p>
        </p:txBody>
      </p:sp>
      <p:sp>
        <p:nvSpPr>
          <p:cNvPr id="9" name="Text 6"/>
          <p:cNvSpPr/>
          <p:nvPr/>
        </p:nvSpPr>
        <p:spPr>
          <a:xfrm>
            <a:off x="16564533" y="277908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10" name="Text 7"/>
          <p:cNvSpPr/>
          <p:nvPr/>
        </p:nvSpPr>
        <p:spPr>
          <a:xfrm>
            <a:off x="16564533" y="3411662"/>
            <a:ext cx="615005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Moderate to High</a:t>
            </a:r>
            <a:endParaRPr lang="en-US" sz="1900" dirty="0"/>
          </a:p>
        </p:txBody>
      </p:sp>
      <p:sp>
        <p:nvSpPr>
          <p:cNvPr id="11" name="TextBox 10">
            <a:extLst>
              <a:ext uri="{FF2B5EF4-FFF2-40B4-BE49-F238E27FC236}">
                <a16:creationId xmlns:a16="http://schemas.microsoft.com/office/drawing/2014/main" id="{84DEFFFF-0952-FC02-7313-D637B640B0E3}"/>
              </a:ext>
            </a:extLst>
          </p:cNvPr>
          <p:cNvSpPr txBox="1"/>
          <p:nvPr/>
        </p:nvSpPr>
        <p:spPr>
          <a:xfrm>
            <a:off x="3610708" y="447438"/>
            <a:ext cx="5627535"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AI Edge Engineer</a:t>
            </a:r>
            <a:endParaRPr lang="en-IN" sz="4400" dirty="0"/>
          </a:p>
        </p:txBody>
      </p:sp>
      <p:sp>
        <p:nvSpPr>
          <p:cNvPr id="13" name="TextBox 12">
            <a:extLst>
              <a:ext uri="{FF2B5EF4-FFF2-40B4-BE49-F238E27FC236}">
                <a16:creationId xmlns:a16="http://schemas.microsoft.com/office/drawing/2014/main" id="{E9052D0C-26C9-2082-D644-1AB17E7EC064}"/>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955409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122"/>
            <a:ext cx="14630400" cy="8229600"/>
          </a:xfrm>
          <a:prstGeom prst="rect">
            <a:avLst/>
          </a:prstGeom>
          <a:solidFill>
            <a:srgbClr val="0D0A2C">
              <a:alpha val="80000"/>
            </a:srgbClr>
          </a:solidFill>
          <a:ln/>
        </p:spPr>
      </p:sp>
      <p:sp>
        <p:nvSpPr>
          <p:cNvPr id="4" name="Text 1"/>
          <p:cNvSpPr/>
          <p:nvPr/>
        </p:nvSpPr>
        <p:spPr>
          <a:xfrm>
            <a:off x="528757" y="435293"/>
            <a:ext cx="834485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871656" y="9443442"/>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AI Edge Engineers work at the forefront of AI deployment, specializing in bringing AI models to the edge of networks. This is a niche but growing field, as organizations seek to leverage AI in real-time applications.</a:t>
            </a:r>
            <a:endParaRPr lang="en-US" sz="1900" dirty="0"/>
          </a:p>
        </p:txBody>
      </p:sp>
      <p:sp>
        <p:nvSpPr>
          <p:cNvPr id="6" name="Text 3"/>
          <p:cNvSpPr/>
          <p:nvPr/>
        </p:nvSpPr>
        <p:spPr>
          <a:xfrm>
            <a:off x="871656" y="10511195"/>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7" name="Text 4"/>
          <p:cNvSpPr/>
          <p:nvPr/>
        </p:nvSpPr>
        <p:spPr>
          <a:xfrm>
            <a:off x="528757" y="1714149"/>
            <a:ext cx="3086100" cy="385763"/>
          </a:xfrm>
          <a:prstGeom prst="rect">
            <a:avLst/>
          </a:prstGeom>
          <a:noFill/>
          <a:ln/>
        </p:spPr>
        <p:txBody>
          <a:bodyPr wrap="none" lIns="0" tIns="0" rIns="0" bIns="0" rtlCol="0" anchor="t"/>
          <a:lstStyle/>
          <a:p>
            <a:pPr marL="0" indent="0">
              <a:lnSpc>
                <a:spcPts val="3000"/>
              </a:lnSpc>
              <a:buNone/>
            </a:pPr>
            <a:r>
              <a:rPr lang="en-US" sz="1900" dirty="0">
                <a:solidFill>
                  <a:srgbClr val="F2F0F4"/>
                </a:solidFill>
                <a:latin typeface="Montserrat" pitchFamily="34" charset="0"/>
                <a:ea typeface="Montserrat" pitchFamily="34" charset="-122"/>
                <a:cs typeface="Montserrat" pitchFamily="34" charset="-120"/>
              </a:rPr>
              <a:t>Average Salary</a:t>
            </a:r>
            <a:endParaRPr lang="en-US" sz="1900" dirty="0"/>
          </a:p>
        </p:txBody>
      </p:sp>
      <p:sp>
        <p:nvSpPr>
          <p:cNvPr id="8" name="Text 5"/>
          <p:cNvSpPr/>
          <p:nvPr/>
        </p:nvSpPr>
        <p:spPr>
          <a:xfrm>
            <a:off x="528757" y="2346728"/>
            <a:ext cx="615005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₹12-22 lakh per annum</a:t>
            </a:r>
            <a:endParaRPr lang="en-US" sz="1900" dirty="0"/>
          </a:p>
        </p:txBody>
      </p:sp>
      <p:sp>
        <p:nvSpPr>
          <p:cNvPr id="9" name="Text 6"/>
          <p:cNvSpPr/>
          <p:nvPr/>
        </p:nvSpPr>
        <p:spPr>
          <a:xfrm>
            <a:off x="5798582" y="3768253"/>
            <a:ext cx="2549364" cy="385763"/>
          </a:xfrm>
          <a:prstGeom prst="rect">
            <a:avLst/>
          </a:prstGeom>
          <a:noFill/>
          <a:ln/>
        </p:spPr>
        <p:txBody>
          <a:bodyPr wrap="none" lIns="0" tIns="0" rIns="0" bIns="0" rtlCol="0" anchor="t"/>
          <a:lstStyle/>
          <a:p>
            <a:pPr marL="0" indent="0" algn="ctr">
              <a:lnSpc>
                <a:spcPts val="3000"/>
              </a:lnSpc>
              <a:buNone/>
            </a:pPr>
            <a:r>
              <a:rPr lang="en-US" sz="4400" dirty="0">
                <a:solidFill>
                  <a:srgbClr val="F2F0F4"/>
                </a:solidFill>
                <a:latin typeface="Montserrat" pitchFamily="34" charset="0"/>
                <a:ea typeface="Montserrat" pitchFamily="34" charset="-122"/>
                <a:cs typeface="Montserrat" pitchFamily="34" charset="-120"/>
              </a:rPr>
              <a:t>Demand</a:t>
            </a:r>
            <a:endParaRPr lang="en-US" sz="4400" dirty="0"/>
          </a:p>
        </p:txBody>
      </p:sp>
      <p:sp>
        <p:nvSpPr>
          <p:cNvPr id="10" name="Text 7"/>
          <p:cNvSpPr/>
          <p:nvPr/>
        </p:nvSpPr>
        <p:spPr>
          <a:xfrm>
            <a:off x="5798583" y="4400832"/>
            <a:ext cx="2549364" cy="385763"/>
          </a:xfrm>
          <a:prstGeom prst="rect">
            <a:avLst/>
          </a:prstGeom>
          <a:noFill/>
          <a:ln/>
        </p:spPr>
        <p:txBody>
          <a:bodyPr wrap="none" lIns="0" tIns="0" rIns="0" bIns="0" rtlCol="0" anchor="t"/>
          <a:lstStyle/>
          <a:p>
            <a:pPr marL="0" indent="0" algn="ctr">
              <a:lnSpc>
                <a:spcPts val="3100"/>
              </a:lnSpc>
              <a:buNone/>
            </a:pPr>
            <a:r>
              <a:rPr lang="en-US" sz="4400" dirty="0">
                <a:solidFill>
                  <a:srgbClr val="DCD7E5"/>
                </a:solidFill>
                <a:latin typeface="Heebo" pitchFamily="34" charset="0"/>
                <a:ea typeface="Heebo" pitchFamily="34" charset="-122"/>
                <a:cs typeface="Heebo" pitchFamily="34" charset="-120"/>
              </a:rPr>
              <a:t>Moderate to High</a:t>
            </a:r>
            <a:endParaRPr lang="en-US" sz="4400" dirty="0"/>
          </a:p>
        </p:txBody>
      </p:sp>
      <p:sp>
        <p:nvSpPr>
          <p:cNvPr id="11" name="TextBox 10">
            <a:extLst>
              <a:ext uri="{FF2B5EF4-FFF2-40B4-BE49-F238E27FC236}">
                <a16:creationId xmlns:a16="http://schemas.microsoft.com/office/drawing/2014/main" id="{84DEFFFF-0952-FC02-7313-D637B640B0E3}"/>
              </a:ext>
            </a:extLst>
          </p:cNvPr>
          <p:cNvSpPr txBox="1"/>
          <p:nvPr/>
        </p:nvSpPr>
        <p:spPr>
          <a:xfrm>
            <a:off x="3610708" y="447438"/>
            <a:ext cx="5627535"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AI Edge Engineer</a:t>
            </a:r>
            <a:endParaRPr lang="en-IN" sz="4400" dirty="0"/>
          </a:p>
        </p:txBody>
      </p:sp>
      <p:sp>
        <p:nvSpPr>
          <p:cNvPr id="13" name="TextBox 12">
            <a:extLst>
              <a:ext uri="{FF2B5EF4-FFF2-40B4-BE49-F238E27FC236}">
                <a16:creationId xmlns:a16="http://schemas.microsoft.com/office/drawing/2014/main" id="{7468FD6F-DFAB-89E1-4D43-84CA6991581E}"/>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44183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122"/>
            <a:ext cx="14630400" cy="8229600"/>
          </a:xfrm>
          <a:prstGeom prst="rect">
            <a:avLst/>
          </a:prstGeom>
          <a:solidFill>
            <a:srgbClr val="0D0A2C">
              <a:alpha val="80000"/>
            </a:srgbClr>
          </a:solidFill>
          <a:ln/>
        </p:spPr>
      </p:sp>
      <p:sp>
        <p:nvSpPr>
          <p:cNvPr id="4" name="Text 1"/>
          <p:cNvSpPr/>
          <p:nvPr/>
        </p:nvSpPr>
        <p:spPr>
          <a:xfrm>
            <a:off x="528757" y="435293"/>
            <a:ext cx="834485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a:t>
            </a:r>
            <a:endParaRPr lang="en-US" sz="4850" dirty="0"/>
          </a:p>
        </p:txBody>
      </p:sp>
      <p:sp>
        <p:nvSpPr>
          <p:cNvPr id="5" name="Text 2"/>
          <p:cNvSpPr/>
          <p:nvPr/>
        </p:nvSpPr>
        <p:spPr>
          <a:xfrm>
            <a:off x="864036" y="3871626"/>
            <a:ext cx="12902327" cy="1616198"/>
          </a:xfrm>
          <a:prstGeom prst="rect">
            <a:avLst/>
          </a:prstGeom>
          <a:noFill/>
          <a:ln/>
        </p:spPr>
        <p:txBody>
          <a:bodyPr wrap="square" lIns="0" tIns="0" rIns="0" bIns="0" rtlCol="0" anchor="t"/>
          <a:lstStyle/>
          <a:p>
            <a:pPr marL="0" indent="0">
              <a:lnSpc>
                <a:spcPts val="3100"/>
              </a:lnSpc>
              <a:buNone/>
            </a:pPr>
            <a:r>
              <a:rPr lang="en-US" sz="3600" dirty="0">
                <a:solidFill>
                  <a:srgbClr val="DCD7E5"/>
                </a:solidFill>
                <a:latin typeface="Heebo" pitchFamily="34" charset="0"/>
                <a:ea typeface="Heebo" pitchFamily="34" charset="-122"/>
                <a:cs typeface="Heebo" pitchFamily="34" charset="-120"/>
              </a:rPr>
              <a:t>AI Edge Engineers work at the forefront of AI deployment, specializing in bringing AI models to the edge of networks. This is a niche but growing field, as organizations seek to leverage AI in real-time applications.</a:t>
            </a:r>
            <a:endParaRPr lang="en-US" sz="3600" dirty="0"/>
          </a:p>
        </p:txBody>
      </p:sp>
      <p:sp>
        <p:nvSpPr>
          <p:cNvPr id="6" name="Text 3"/>
          <p:cNvSpPr/>
          <p:nvPr/>
        </p:nvSpPr>
        <p:spPr>
          <a:xfrm>
            <a:off x="871656" y="10511195"/>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rPr>
              <a:t>Link For Study</a:t>
            </a:r>
            <a:endParaRPr lang="en-US" sz="1900" dirty="0"/>
          </a:p>
        </p:txBody>
      </p:sp>
      <p:sp>
        <p:nvSpPr>
          <p:cNvPr id="7" name="Text 4"/>
          <p:cNvSpPr/>
          <p:nvPr/>
        </p:nvSpPr>
        <p:spPr>
          <a:xfrm>
            <a:off x="528757" y="1714149"/>
            <a:ext cx="3086100" cy="385763"/>
          </a:xfrm>
          <a:prstGeom prst="rect">
            <a:avLst/>
          </a:prstGeom>
          <a:noFill/>
          <a:ln/>
        </p:spPr>
        <p:txBody>
          <a:bodyPr wrap="none" lIns="0" tIns="0" rIns="0" bIns="0" rtlCol="0" anchor="t"/>
          <a:lstStyle/>
          <a:p>
            <a:pPr marL="0" indent="0">
              <a:lnSpc>
                <a:spcPts val="3000"/>
              </a:lnSpc>
              <a:buNone/>
            </a:pPr>
            <a:r>
              <a:rPr lang="en-US" sz="1900" dirty="0">
                <a:solidFill>
                  <a:srgbClr val="F2F0F4"/>
                </a:solidFill>
                <a:latin typeface="Montserrat" pitchFamily="34" charset="0"/>
                <a:ea typeface="Montserrat" pitchFamily="34" charset="-122"/>
                <a:cs typeface="Montserrat" pitchFamily="34" charset="-120"/>
              </a:rPr>
              <a:t>Average Salary</a:t>
            </a:r>
            <a:endParaRPr lang="en-US" sz="1900" dirty="0"/>
          </a:p>
        </p:txBody>
      </p:sp>
      <p:sp>
        <p:nvSpPr>
          <p:cNvPr id="8" name="Text 5"/>
          <p:cNvSpPr/>
          <p:nvPr/>
        </p:nvSpPr>
        <p:spPr>
          <a:xfrm>
            <a:off x="528757" y="2346728"/>
            <a:ext cx="615005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₹12-22 lakh per annum</a:t>
            </a:r>
            <a:endParaRPr lang="en-US" sz="1900" dirty="0"/>
          </a:p>
        </p:txBody>
      </p:sp>
      <p:sp>
        <p:nvSpPr>
          <p:cNvPr id="9" name="Text 6"/>
          <p:cNvSpPr/>
          <p:nvPr/>
        </p:nvSpPr>
        <p:spPr>
          <a:xfrm>
            <a:off x="3332277" y="1705000"/>
            <a:ext cx="2549364" cy="385763"/>
          </a:xfrm>
          <a:prstGeom prst="rect">
            <a:avLst/>
          </a:prstGeom>
          <a:noFill/>
          <a:ln/>
        </p:spPr>
        <p:txBody>
          <a:bodyPr wrap="none" lIns="0" tIns="0" rIns="0" bIns="0" rtlCol="0" anchor="t"/>
          <a:lstStyle/>
          <a:p>
            <a:pPr marL="0" indent="0" algn="ctr">
              <a:lnSpc>
                <a:spcPts val="3000"/>
              </a:lnSpc>
              <a:buNone/>
            </a:pPr>
            <a:r>
              <a:rPr lang="en-US" sz="1900" dirty="0">
                <a:solidFill>
                  <a:srgbClr val="F2F0F4"/>
                </a:solidFill>
                <a:latin typeface="Montserrat" pitchFamily="34" charset="0"/>
                <a:ea typeface="Montserrat" pitchFamily="34" charset="-122"/>
                <a:cs typeface="Montserrat" pitchFamily="34" charset="-120"/>
              </a:rPr>
              <a:t>Demand</a:t>
            </a:r>
            <a:endParaRPr lang="en-US" sz="1900" dirty="0"/>
          </a:p>
        </p:txBody>
      </p:sp>
      <p:sp>
        <p:nvSpPr>
          <p:cNvPr id="10" name="Text 7"/>
          <p:cNvSpPr/>
          <p:nvPr/>
        </p:nvSpPr>
        <p:spPr>
          <a:xfrm>
            <a:off x="3332278" y="2337579"/>
            <a:ext cx="2549364" cy="385763"/>
          </a:xfrm>
          <a:prstGeom prst="rect">
            <a:avLst/>
          </a:prstGeom>
          <a:noFill/>
          <a:ln/>
        </p:spPr>
        <p:txBody>
          <a:bodyPr wrap="none" lIns="0" tIns="0" rIns="0" bIns="0" rtlCol="0" anchor="t"/>
          <a:lstStyle/>
          <a:p>
            <a:pPr marL="0" indent="0" algn="ctr">
              <a:lnSpc>
                <a:spcPts val="3100"/>
              </a:lnSpc>
              <a:buNone/>
            </a:pPr>
            <a:r>
              <a:rPr lang="en-US" sz="1900" dirty="0">
                <a:solidFill>
                  <a:srgbClr val="DCD7E5"/>
                </a:solidFill>
                <a:latin typeface="Heebo" pitchFamily="34" charset="0"/>
                <a:ea typeface="Heebo" pitchFamily="34" charset="-122"/>
                <a:cs typeface="Heebo" pitchFamily="34" charset="-120"/>
              </a:rPr>
              <a:t>Moderate to High</a:t>
            </a:r>
            <a:endParaRPr lang="en-US" sz="1900" dirty="0"/>
          </a:p>
        </p:txBody>
      </p:sp>
      <p:sp>
        <p:nvSpPr>
          <p:cNvPr id="11" name="TextBox 10">
            <a:extLst>
              <a:ext uri="{FF2B5EF4-FFF2-40B4-BE49-F238E27FC236}">
                <a16:creationId xmlns:a16="http://schemas.microsoft.com/office/drawing/2014/main" id="{84DEFFFF-0952-FC02-7313-D637B640B0E3}"/>
              </a:ext>
            </a:extLst>
          </p:cNvPr>
          <p:cNvSpPr txBox="1"/>
          <p:nvPr/>
        </p:nvSpPr>
        <p:spPr>
          <a:xfrm>
            <a:off x="3610708" y="447438"/>
            <a:ext cx="5627535" cy="769441"/>
          </a:xfrm>
          <a:prstGeom prst="rect">
            <a:avLst/>
          </a:prstGeom>
          <a:noFill/>
        </p:spPr>
        <p:txBody>
          <a:bodyPr wrap="square" rtlCol="0">
            <a:spAutoFit/>
          </a:bodyPr>
          <a:lstStyle/>
          <a:p>
            <a:r>
              <a:rPr lang="en-US" sz="4400" dirty="0">
                <a:solidFill>
                  <a:srgbClr val="F2F0F4"/>
                </a:solidFill>
                <a:latin typeface="Montserrat" pitchFamily="34" charset="0"/>
                <a:ea typeface="Montserrat" pitchFamily="34" charset="-122"/>
                <a:cs typeface="Montserrat" pitchFamily="34" charset="-120"/>
              </a:rPr>
              <a:t>AI Edge Engineer</a:t>
            </a:r>
            <a:endParaRPr lang="en-IN" sz="4400" dirty="0"/>
          </a:p>
        </p:txBody>
      </p:sp>
      <p:sp>
        <p:nvSpPr>
          <p:cNvPr id="13" name="TextBox 12">
            <a:extLst>
              <a:ext uri="{FF2B5EF4-FFF2-40B4-BE49-F238E27FC236}">
                <a16:creationId xmlns:a16="http://schemas.microsoft.com/office/drawing/2014/main" id="{1936229E-6FF3-A849-7DE2-0C4E202EEB4B}"/>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81549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a:ln/>
        </p:spPr>
      </p:sp>
      <p:sp>
        <p:nvSpPr>
          <p:cNvPr id="4" name="Text 1"/>
          <p:cNvSpPr/>
          <p:nvPr/>
        </p:nvSpPr>
        <p:spPr>
          <a:xfrm>
            <a:off x="864037" y="1925360"/>
            <a:ext cx="834485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Job Role: AI Edge Engineer</a:t>
            </a:r>
            <a:endParaRPr lang="en-US" sz="4850" dirty="0"/>
          </a:p>
        </p:txBody>
      </p:sp>
      <p:sp>
        <p:nvSpPr>
          <p:cNvPr id="5" name="Text 2"/>
          <p:cNvSpPr/>
          <p:nvPr/>
        </p:nvSpPr>
        <p:spPr>
          <a:xfrm>
            <a:off x="864037" y="3067169"/>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AI Edge Engineers work at the forefront of AI deployment, specializing in bringing AI models to the edge of networks. This is a niche but growing field, as organizations seek to leverage AI in real-time applications.</a:t>
            </a:r>
            <a:endParaRPr lang="en-US" sz="1900" dirty="0"/>
          </a:p>
        </p:txBody>
      </p:sp>
      <p:sp>
        <p:nvSpPr>
          <p:cNvPr id="6" name="Text 3"/>
          <p:cNvSpPr/>
          <p:nvPr/>
        </p:nvSpPr>
        <p:spPr>
          <a:xfrm>
            <a:off x="864037" y="4134922"/>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                                                                                </a:t>
            </a:r>
            <a:r>
              <a:rPr lang="en-US" sz="1900" dirty="0">
                <a:solidFill>
                  <a:srgbClr val="8252E0"/>
                </a:solidFill>
                <a:latin typeface="Heebo" pitchFamily="34" charset="0"/>
                <a:ea typeface="Heebo" pitchFamily="34" charset="-122"/>
                <a:cs typeface="Heebo" pitchFamily="34" charset="-120"/>
                <a:hlinkClick r:id="rId4"/>
              </a:rPr>
              <a:t>Link For Study</a:t>
            </a:r>
            <a:endParaRPr lang="en-US" sz="1900" dirty="0"/>
          </a:p>
        </p:txBody>
      </p:sp>
      <p:sp>
        <p:nvSpPr>
          <p:cNvPr id="7" name="Text 4"/>
          <p:cNvSpPr/>
          <p:nvPr/>
        </p:nvSpPr>
        <p:spPr>
          <a:xfrm>
            <a:off x="864037" y="505444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Average Salary</a:t>
            </a:r>
            <a:endParaRPr lang="en-US" sz="2400" dirty="0"/>
          </a:p>
        </p:txBody>
      </p:sp>
      <p:sp>
        <p:nvSpPr>
          <p:cNvPr id="8" name="Text 5"/>
          <p:cNvSpPr/>
          <p:nvPr/>
        </p:nvSpPr>
        <p:spPr>
          <a:xfrm>
            <a:off x="864037" y="5687020"/>
            <a:ext cx="615005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₹12-22 lakh per annum</a:t>
            </a:r>
            <a:endParaRPr lang="en-US" sz="1900" dirty="0"/>
          </a:p>
        </p:txBody>
      </p:sp>
      <p:sp>
        <p:nvSpPr>
          <p:cNvPr id="9" name="Text 6"/>
          <p:cNvSpPr/>
          <p:nvPr/>
        </p:nvSpPr>
        <p:spPr>
          <a:xfrm>
            <a:off x="7623929" y="505444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Demand</a:t>
            </a:r>
            <a:endParaRPr lang="en-US" sz="2400" dirty="0"/>
          </a:p>
        </p:txBody>
      </p:sp>
      <p:sp>
        <p:nvSpPr>
          <p:cNvPr id="10" name="Text 7"/>
          <p:cNvSpPr/>
          <p:nvPr/>
        </p:nvSpPr>
        <p:spPr>
          <a:xfrm>
            <a:off x="7623929" y="5687020"/>
            <a:ext cx="615005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Moderate to High</a:t>
            </a:r>
            <a:endParaRPr lang="en-US" sz="1900" dirty="0"/>
          </a:p>
        </p:txBody>
      </p:sp>
      <p:sp>
        <p:nvSpPr>
          <p:cNvPr id="12" name="TextBox 11">
            <a:extLst>
              <a:ext uri="{FF2B5EF4-FFF2-40B4-BE49-F238E27FC236}">
                <a16:creationId xmlns:a16="http://schemas.microsoft.com/office/drawing/2014/main" id="{71D691D7-F8C2-6CAB-2CF4-0DA4F434C6AA}"/>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9431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56425" y="385762"/>
            <a:ext cx="9917549"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Top Tech Jobs and Their Salaries</a:t>
            </a:r>
            <a:endParaRPr lang="en-US" sz="4850" dirty="0"/>
          </a:p>
        </p:txBody>
      </p:sp>
      <p:pic>
        <p:nvPicPr>
          <p:cNvPr id="3" name="Image 0" descr="preencoded.png"/>
          <p:cNvPicPr>
            <a:picLocks noChangeAspect="1"/>
          </p:cNvPicPr>
          <p:nvPr/>
        </p:nvPicPr>
        <p:blipFill>
          <a:blip r:embed="rId3"/>
          <a:stretch>
            <a:fillRect/>
          </a:stretch>
        </p:blipFill>
        <p:spPr>
          <a:xfrm>
            <a:off x="1739205" y="1958578"/>
            <a:ext cx="617220" cy="617220"/>
          </a:xfrm>
          <a:prstGeom prst="rect">
            <a:avLst/>
          </a:prstGeom>
        </p:spPr>
      </p:pic>
      <p:sp>
        <p:nvSpPr>
          <p:cNvPr id="4" name="Text 1"/>
          <p:cNvSpPr/>
          <p:nvPr/>
        </p:nvSpPr>
        <p:spPr>
          <a:xfrm>
            <a:off x="1126272" y="2693076"/>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Engineer</a:t>
            </a:r>
            <a:endParaRPr lang="en-US" sz="2400" dirty="0"/>
          </a:p>
        </p:txBody>
      </p:sp>
      <p:sp>
        <p:nvSpPr>
          <p:cNvPr id="5" name="Text 2"/>
          <p:cNvSpPr/>
          <p:nvPr/>
        </p:nvSpPr>
        <p:spPr>
          <a:xfrm>
            <a:off x="1126272" y="3177541"/>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₹12-25 lakh per annum</a:t>
            </a:r>
            <a:endParaRPr lang="en-US" sz="1900" dirty="0"/>
          </a:p>
        </p:txBody>
      </p:sp>
      <p:pic>
        <p:nvPicPr>
          <p:cNvPr id="6" name="Image 1" descr="preencoded.png"/>
          <p:cNvPicPr>
            <a:picLocks noChangeAspect="1"/>
          </p:cNvPicPr>
          <p:nvPr/>
        </p:nvPicPr>
        <p:blipFill>
          <a:blip r:embed="rId4"/>
          <a:stretch>
            <a:fillRect/>
          </a:stretch>
        </p:blipFill>
        <p:spPr>
          <a:xfrm>
            <a:off x="16481288" y="1912739"/>
            <a:ext cx="617220" cy="617220"/>
          </a:xfrm>
          <a:prstGeom prst="rect">
            <a:avLst/>
          </a:prstGeom>
        </p:spPr>
      </p:pic>
      <p:sp>
        <p:nvSpPr>
          <p:cNvPr id="7" name="Text 3"/>
          <p:cNvSpPr/>
          <p:nvPr/>
        </p:nvSpPr>
        <p:spPr>
          <a:xfrm>
            <a:off x="15864068" y="2727185"/>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Data Scientist</a:t>
            </a:r>
            <a:endParaRPr lang="en-US" sz="2400" dirty="0"/>
          </a:p>
        </p:txBody>
      </p:sp>
      <p:sp>
        <p:nvSpPr>
          <p:cNvPr id="8" name="Text 4"/>
          <p:cNvSpPr/>
          <p:nvPr/>
        </p:nvSpPr>
        <p:spPr>
          <a:xfrm>
            <a:off x="15786974" y="3201889"/>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₹10-25 lakh per annum</a:t>
            </a:r>
            <a:endParaRPr lang="en-US" sz="1900" dirty="0"/>
          </a:p>
        </p:txBody>
      </p:sp>
      <p:pic>
        <p:nvPicPr>
          <p:cNvPr id="9" name="Image 2" descr="preencoded.png"/>
          <p:cNvPicPr>
            <a:picLocks noChangeAspect="1"/>
          </p:cNvPicPr>
          <p:nvPr/>
        </p:nvPicPr>
        <p:blipFill>
          <a:blip r:embed="rId5"/>
          <a:stretch>
            <a:fillRect/>
          </a:stretch>
        </p:blipFill>
        <p:spPr>
          <a:xfrm>
            <a:off x="619482" y="11094482"/>
            <a:ext cx="617220" cy="617220"/>
          </a:xfrm>
          <a:prstGeom prst="rect">
            <a:avLst/>
          </a:prstGeom>
        </p:spPr>
      </p:pic>
      <p:sp>
        <p:nvSpPr>
          <p:cNvPr id="10" name="Text 5"/>
          <p:cNvSpPr/>
          <p:nvPr/>
        </p:nvSpPr>
        <p:spPr>
          <a:xfrm>
            <a:off x="619482" y="1195851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Solutions Architect</a:t>
            </a:r>
            <a:endParaRPr lang="en-US" sz="2400" dirty="0"/>
          </a:p>
        </p:txBody>
      </p:sp>
      <p:sp>
        <p:nvSpPr>
          <p:cNvPr id="11" name="Text 6"/>
          <p:cNvSpPr/>
          <p:nvPr/>
        </p:nvSpPr>
        <p:spPr>
          <a:xfrm>
            <a:off x="619482" y="1249239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2" name="Image 3" descr="preencoded.png"/>
          <p:cNvPicPr>
            <a:picLocks noChangeAspect="1"/>
          </p:cNvPicPr>
          <p:nvPr/>
        </p:nvPicPr>
        <p:blipFill>
          <a:blip r:embed="rId6"/>
          <a:stretch>
            <a:fillRect/>
          </a:stretch>
        </p:blipFill>
        <p:spPr>
          <a:xfrm>
            <a:off x="2886075" y="-4390070"/>
            <a:ext cx="617220" cy="617220"/>
          </a:xfrm>
          <a:prstGeom prst="rect">
            <a:avLst/>
          </a:prstGeom>
        </p:spPr>
      </p:pic>
      <p:sp>
        <p:nvSpPr>
          <p:cNvPr id="13" name="Text 7"/>
          <p:cNvSpPr/>
          <p:nvPr/>
        </p:nvSpPr>
        <p:spPr>
          <a:xfrm>
            <a:off x="2886075" y="-3526034"/>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Technology Manager</a:t>
            </a:r>
            <a:endParaRPr lang="en-US" sz="2400" dirty="0"/>
          </a:p>
        </p:txBody>
      </p:sp>
      <p:sp>
        <p:nvSpPr>
          <p:cNvPr id="14" name="Text 8"/>
          <p:cNvSpPr/>
          <p:nvPr/>
        </p:nvSpPr>
        <p:spPr>
          <a:xfrm>
            <a:off x="2886075" y="-260639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5" name="Image 4" descr="preencoded.png"/>
          <p:cNvPicPr>
            <a:picLocks noChangeAspect="1"/>
          </p:cNvPicPr>
          <p:nvPr/>
        </p:nvPicPr>
        <p:blipFill>
          <a:blip r:embed="rId7"/>
          <a:stretch>
            <a:fillRect/>
          </a:stretch>
        </p:blipFill>
        <p:spPr>
          <a:xfrm>
            <a:off x="16317397" y="8230077"/>
            <a:ext cx="617220" cy="617220"/>
          </a:xfrm>
          <a:prstGeom prst="rect">
            <a:avLst/>
          </a:prstGeom>
        </p:spPr>
      </p:pic>
      <p:sp>
        <p:nvSpPr>
          <p:cNvPr id="16" name="Text 9"/>
          <p:cNvSpPr/>
          <p:nvPr/>
        </p:nvSpPr>
        <p:spPr>
          <a:xfrm>
            <a:off x="16317397" y="9094113"/>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Edge Engineer</a:t>
            </a:r>
            <a:endParaRPr lang="en-US" sz="2400" dirty="0"/>
          </a:p>
        </p:txBody>
      </p:sp>
      <p:sp>
        <p:nvSpPr>
          <p:cNvPr id="17" name="Text 10"/>
          <p:cNvSpPr/>
          <p:nvPr/>
        </p:nvSpPr>
        <p:spPr>
          <a:xfrm>
            <a:off x="16317397" y="9627990"/>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₹12-22 lakh per annum</a:t>
            </a:r>
            <a:endParaRPr lang="en-US" sz="1900" dirty="0"/>
          </a:p>
        </p:txBody>
      </p:sp>
      <p:sp>
        <p:nvSpPr>
          <p:cNvPr id="19" name="TextBox 18">
            <a:extLst>
              <a:ext uri="{FF2B5EF4-FFF2-40B4-BE49-F238E27FC236}">
                <a16:creationId xmlns:a16="http://schemas.microsoft.com/office/drawing/2014/main" id="{DF2EC41E-AA6D-CDC4-0CB5-D5AAD90271D5}"/>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118799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543050"/>
          </a:xfrm>
          <a:prstGeom prst="rect">
            <a:avLst/>
          </a:prstGeom>
        </p:spPr>
      </p:pic>
      <p:sp>
        <p:nvSpPr>
          <p:cNvPr id="3" name="Text 0"/>
          <p:cNvSpPr/>
          <p:nvPr/>
        </p:nvSpPr>
        <p:spPr>
          <a:xfrm>
            <a:off x="572095" y="1882497"/>
            <a:ext cx="4111347"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How to Achieve Your Goals</a:t>
            </a:r>
            <a:endParaRPr lang="en-US" sz="2400" dirty="0"/>
          </a:p>
        </p:txBody>
      </p:sp>
      <p:sp>
        <p:nvSpPr>
          <p:cNvPr id="4" name="Text 1"/>
          <p:cNvSpPr/>
          <p:nvPr/>
        </p:nvSpPr>
        <p:spPr>
          <a:xfrm>
            <a:off x="572095" y="2453402"/>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It all starts with a good look in the mirror! Take some time to assess your strengths, weaknesses, and areas for growth. This honest self-reflection will help you set realistic goals and build a plan to reach them.</a:t>
            </a:r>
            <a:endParaRPr lang="en-US" sz="950" dirty="0"/>
          </a:p>
        </p:txBody>
      </p:sp>
      <p:sp>
        <p:nvSpPr>
          <p:cNvPr id="5" name="Text 2"/>
          <p:cNvSpPr/>
          <p:nvPr/>
        </p:nvSpPr>
        <p:spPr>
          <a:xfrm>
            <a:off x="572095" y="2789753"/>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Once you have a clear understanding of where you stand, you can start setting SMART goals. SMART stands for Specific, Measurable, Achievable, Relevant, and Time-bound. These goals will be your roadmap, keeping you motivated and on track.</a:t>
            </a:r>
            <a:endParaRPr lang="en-US" sz="950" dirty="0"/>
          </a:p>
        </p:txBody>
      </p:sp>
      <p:sp>
        <p:nvSpPr>
          <p:cNvPr id="6" name="Text 3"/>
          <p:cNvSpPr/>
          <p:nvPr/>
        </p:nvSpPr>
        <p:spPr>
          <a:xfrm>
            <a:off x="572095" y="3126105"/>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Discover the job's ranking to see where it stands.</a:t>
            </a:r>
            <a:endParaRPr lang="en-US" sz="950" dirty="0"/>
          </a:p>
        </p:txBody>
      </p:sp>
      <p:sp>
        <p:nvSpPr>
          <p:cNvPr id="44" name="Text 40"/>
          <p:cNvSpPr/>
          <p:nvPr/>
        </p:nvSpPr>
        <p:spPr>
          <a:xfrm>
            <a:off x="769501" y="19898678"/>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950" dirty="0">
                <a:solidFill>
                  <a:srgbClr val="DCD7E5"/>
                </a:solidFill>
                <a:latin typeface="Heebo" pitchFamily="34" charset="0"/>
                <a:ea typeface="Heebo" pitchFamily="34" charset="-122"/>
                <a:cs typeface="Heebo" pitchFamily="34" charset="-120"/>
              </a:rPr>
              <a:t>Continuous Learning and Adaptation</a:t>
            </a:r>
            <a:endParaRPr lang="en-US" sz="950" dirty="0"/>
          </a:p>
        </p:txBody>
      </p:sp>
      <p:sp>
        <p:nvSpPr>
          <p:cNvPr id="45" name="Text 41"/>
          <p:cNvSpPr/>
          <p:nvPr/>
        </p:nvSpPr>
        <p:spPr>
          <a:xfrm>
            <a:off x="572095" y="20235029"/>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Stay Updated: Keep up with industry trends and advancements in technology.</a:t>
            </a:r>
            <a:endParaRPr lang="en-US" sz="950" dirty="0"/>
          </a:p>
        </p:txBody>
      </p:sp>
      <p:sp>
        <p:nvSpPr>
          <p:cNvPr id="46" name="Text 42"/>
          <p:cNvSpPr/>
          <p:nvPr/>
        </p:nvSpPr>
        <p:spPr>
          <a:xfrm>
            <a:off x="572095" y="20571381"/>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Adapt to Changes: Be flexible and willing to adapt to new technologies and methodologies as the field evolves.</a:t>
            </a:r>
            <a:endParaRPr lang="en-US" sz="950" dirty="0"/>
          </a:p>
        </p:txBody>
      </p:sp>
      <p:sp>
        <p:nvSpPr>
          <p:cNvPr id="47" name="Text 43"/>
          <p:cNvSpPr/>
          <p:nvPr/>
        </p:nvSpPr>
        <p:spPr>
          <a:xfrm>
            <a:off x="572095" y="20907732"/>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Example Pathways for Specific Roles:</a:t>
            </a:r>
            <a:endParaRPr lang="en-US" sz="950" dirty="0"/>
          </a:p>
        </p:txBody>
      </p:sp>
      <p:sp>
        <p:nvSpPr>
          <p:cNvPr id="48" name="Text 44"/>
          <p:cNvSpPr/>
          <p:nvPr/>
        </p:nvSpPr>
        <p:spPr>
          <a:xfrm>
            <a:off x="572095" y="21244084"/>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AI Engineer:</a:t>
            </a:r>
            <a:endParaRPr lang="en-US" sz="950" dirty="0"/>
          </a:p>
        </p:txBody>
      </p:sp>
      <p:sp>
        <p:nvSpPr>
          <p:cNvPr id="49" name="Text 45"/>
          <p:cNvSpPr/>
          <p:nvPr/>
        </p:nvSpPr>
        <p:spPr>
          <a:xfrm>
            <a:off x="769501" y="21580435"/>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950" dirty="0">
                <a:solidFill>
                  <a:srgbClr val="DCD7E5"/>
                </a:solidFill>
                <a:latin typeface="Heebo" pitchFamily="34" charset="0"/>
                <a:ea typeface="Heebo" pitchFamily="34" charset="-122"/>
                <a:cs typeface="Heebo" pitchFamily="34" charset="-120"/>
              </a:rPr>
              <a:t>Education: Bachelor’s in Computer Science or related field. Consider a Master’s for advanced roles.</a:t>
            </a:r>
            <a:endParaRPr lang="en-US" sz="950" dirty="0"/>
          </a:p>
        </p:txBody>
      </p:sp>
      <p:sp>
        <p:nvSpPr>
          <p:cNvPr id="50" name="Text 46"/>
          <p:cNvSpPr/>
          <p:nvPr/>
        </p:nvSpPr>
        <p:spPr>
          <a:xfrm>
            <a:off x="769501" y="21821061"/>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2"/>
            </a:pPr>
            <a:r>
              <a:rPr lang="en-US" sz="950" dirty="0">
                <a:solidFill>
                  <a:srgbClr val="DCD7E5"/>
                </a:solidFill>
                <a:latin typeface="Heebo" pitchFamily="34" charset="0"/>
                <a:ea typeface="Heebo" pitchFamily="34" charset="-122"/>
                <a:cs typeface="Heebo" pitchFamily="34" charset="-120"/>
              </a:rPr>
              <a:t>Skills: Learn AI/ML algorithms, programming languages (Python, R), and tools (TensorFlow, PyTorch).</a:t>
            </a:r>
            <a:endParaRPr lang="en-US" sz="950" dirty="0"/>
          </a:p>
        </p:txBody>
      </p:sp>
      <p:sp>
        <p:nvSpPr>
          <p:cNvPr id="51" name="Text 47"/>
          <p:cNvSpPr/>
          <p:nvPr/>
        </p:nvSpPr>
        <p:spPr>
          <a:xfrm>
            <a:off x="769501" y="22061686"/>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3"/>
            </a:pPr>
            <a:r>
              <a:rPr lang="en-US" sz="950" dirty="0">
                <a:solidFill>
                  <a:srgbClr val="DCD7E5"/>
                </a:solidFill>
                <a:latin typeface="Heebo" pitchFamily="34" charset="0"/>
                <a:ea typeface="Heebo" pitchFamily="34" charset="-122"/>
                <a:cs typeface="Heebo" pitchFamily="34" charset="-120"/>
              </a:rPr>
              <a:t>Experience: Work on AI projects, participate in AI competitions, and build a portfolio.</a:t>
            </a:r>
            <a:endParaRPr lang="en-US" sz="950" dirty="0"/>
          </a:p>
        </p:txBody>
      </p:sp>
      <p:sp>
        <p:nvSpPr>
          <p:cNvPr id="52" name="Text 48"/>
          <p:cNvSpPr/>
          <p:nvPr/>
        </p:nvSpPr>
        <p:spPr>
          <a:xfrm>
            <a:off x="572095" y="22398038"/>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Data Scientist:</a:t>
            </a:r>
            <a:endParaRPr lang="en-US" sz="950" dirty="0"/>
          </a:p>
        </p:txBody>
      </p:sp>
      <p:sp>
        <p:nvSpPr>
          <p:cNvPr id="53" name="Text 49"/>
          <p:cNvSpPr/>
          <p:nvPr/>
        </p:nvSpPr>
        <p:spPr>
          <a:xfrm>
            <a:off x="769501" y="22734389"/>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950" dirty="0">
                <a:solidFill>
                  <a:srgbClr val="DCD7E5"/>
                </a:solidFill>
                <a:latin typeface="Heebo" pitchFamily="34" charset="0"/>
                <a:ea typeface="Heebo" pitchFamily="34" charset="-122"/>
                <a:cs typeface="Heebo" pitchFamily="34" charset="-120"/>
              </a:rPr>
              <a:t>Education: Degree in Data Science, Statistics, or related field. Advanced degrees can be beneficial.</a:t>
            </a:r>
            <a:endParaRPr lang="en-US" sz="950" dirty="0"/>
          </a:p>
        </p:txBody>
      </p:sp>
      <p:sp>
        <p:nvSpPr>
          <p:cNvPr id="54" name="Text 50"/>
          <p:cNvSpPr/>
          <p:nvPr/>
        </p:nvSpPr>
        <p:spPr>
          <a:xfrm>
            <a:off x="769501" y="22975014"/>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2"/>
            </a:pPr>
            <a:r>
              <a:rPr lang="en-US" sz="950" dirty="0">
                <a:solidFill>
                  <a:srgbClr val="DCD7E5"/>
                </a:solidFill>
                <a:latin typeface="Heebo" pitchFamily="34" charset="0"/>
                <a:ea typeface="Heebo" pitchFamily="34" charset="-122"/>
                <a:cs typeface="Heebo" pitchFamily="34" charset="-120"/>
              </a:rPr>
              <a:t>Skills: Master data analysis tools (Python, R), statistical techniques, and data visualization tools (Tableau, Power BI).</a:t>
            </a:r>
            <a:endParaRPr lang="en-US" sz="950" dirty="0"/>
          </a:p>
        </p:txBody>
      </p:sp>
      <p:sp>
        <p:nvSpPr>
          <p:cNvPr id="55" name="Text 51"/>
          <p:cNvSpPr/>
          <p:nvPr/>
        </p:nvSpPr>
        <p:spPr>
          <a:xfrm>
            <a:off x="769501" y="23215640"/>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3"/>
            </a:pPr>
            <a:r>
              <a:rPr lang="en-US" sz="950" dirty="0">
                <a:solidFill>
                  <a:srgbClr val="DCD7E5"/>
                </a:solidFill>
                <a:latin typeface="Heebo" pitchFamily="34" charset="0"/>
                <a:ea typeface="Heebo" pitchFamily="34" charset="-122"/>
                <a:cs typeface="Heebo" pitchFamily="34" charset="-120"/>
              </a:rPr>
              <a:t>Experience: Gain experience through internships, projects, or data-related roles.</a:t>
            </a:r>
            <a:endParaRPr lang="en-US" sz="950" dirty="0"/>
          </a:p>
        </p:txBody>
      </p:sp>
      <p:sp>
        <p:nvSpPr>
          <p:cNvPr id="56" name="Text 52"/>
          <p:cNvSpPr/>
          <p:nvPr/>
        </p:nvSpPr>
        <p:spPr>
          <a:xfrm>
            <a:off x="572095" y="23551991"/>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Technology Manager:</a:t>
            </a:r>
            <a:endParaRPr lang="en-US" sz="950" dirty="0"/>
          </a:p>
        </p:txBody>
      </p:sp>
      <p:sp>
        <p:nvSpPr>
          <p:cNvPr id="57" name="Text 53"/>
          <p:cNvSpPr/>
          <p:nvPr/>
        </p:nvSpPr>
        <p:spPr>
          <a:xfrm>
            <a:off x="769501" y="23888343"/>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950" dirty="0">
                <a:solidFill>
                  <a:srgbClr val="DCD7E5"/>
                </a:solidFill>
                <a:latin typeface="Heebo" pitchFamily="34" charset="0"/>
                <a:ea typeface="Heebo" pitchFamily="34" charset="-122"/>
                <a:cs typeface="Heebo" pitchFamily="34" charset="-120"/>
              </a:rPr>
              <a:t>Education: Degree in IT, Computer Science, or Business. An MBA or relevant certifications can be advantageous.</a:t>
            </a:r>
            <a:endParaRPr lang="en-US" sz="950" dirty="0"/>
          </a:p>
        </p:txBody>
      </p:sp>
      <p:sp>
        <p:nvSpPr>
          <p:cNvPr id="58" name="Text 54"/>
          <p:cNvSpPr/>
          <p:nvPr/>
        </p:nvSpPr>
        <p:spPr>
          <a:xfrm>
            <a:off x="769501" y="24128968"/>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2"/>
            </a:pPr>
            <a:r>
              <a:rPr lang="en-US" sz="950" dirty="0">
                <a:solidFill>
                  <a:srgbClr val="DCD7E5"/>
                </a:solidFill>
                <a:latin typeface="Heebo" pitchFamily="34" charset="0"/>
                <a:ea typeface="Heebo" pitchFamily="34" charset="-122"/>
                <a:cs typeface="Heebo" pitchFamily="34" charset="-120"/>
              </a:rPr>
              <a:t>Skills: Develop leadership, project management, and strategic planning skills.</a:t>
            </a:r>
            <a:endParaRPr lang="en-US" sz="950" dirty="0"/>
          </a:p>
        </p:txBody>
      </p:sp>
      <p:sp>
        <p:nvSpPr>
          <p:cNvPr id="59" name="Text 55"/>
          <p:cNvSpPr/>
          <p:nvPr/>
        </p:nvSpPr>
        <p:spPr>
          <a:xfrm>
            <a:off x="769501" y="24369593"/>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3"/>
            </a:pPr>
            <a:r>
              <a:rPr lang="en-US" sz="950" dirty="0">
                <a:solidFill>
                  <a:srgbClr val="DCD7E5"/>
                </a:solidFill>
                <a:latin typeface="Heebo" pitchFamily="34" charset="0"/>
                <a:ea typeface="Heebo" pitchFamily="34" charset="-122"/>
                <a:cs typeface="Heebo" pitchFamily="34" charset="-120"/>
              </a:rPr>
              <a:t>Experience: Start in technical roles and progressively take on leadership and management responsibilities.</a:t>
            </a:r>
            <a:endParaRPr lang="en-US" sz="950" dirty="0"/>
          </a:p>
        </p:txBody>
      </p:sp>
      <p:sp>
        <p:nvSpPr>
          <p:cNvPr id="60" name="Text 56"/>
          <p:cNvSpPr/>
          <p:nvPr/>
        </p:nvSpPr>
        <p:spPr>
          <a:xfrm>
            <a:off x="572095" y="24705945"/>
            <a:ext cx="13486209" cy="197525"/>
          </a:xfrm>
          <a:prstGeom prst="rect">
            <a:avLst/>
          </a:prstGeom>
          <a:noFill/>
          <a:ln/>
        </p:spPr>
        <p:txBody>
          <a:bodyPr wrap="none" lIns="0" tIns="0" rIns="0" bIns="0" rtlCol="0" anchor="t"/>
          <a:lstStyle/>
          <a:p>
            <a:pPr marL="0" indent="0">
              <a:lnSpc>
                <a:spcPts val="1550"/>
              </a:lnSpc>
              <a:buNone/>
            </a:pPr>
            <a:r>
              <a:rPr lang="en-US" sz="950" dirty="0">
                <a:solidFill>
                  <a:srgbClr val="DCD7E5"/>
                </a:solidFill>
                <a:latin typeface="Heebo" pitchFamily="34" charset="0"/>
                <a:ea typeface="Heebo" pitchFamily="34" charset="-122"/>
                <a:cs typeface="Heebo" pitchFamily="34" charset="-120"/>
              </a:rPr>
              <a:t>Solution Architect:</a:t>
            </a:r>
            <a:endParaRPr lang="en-US" sz="950" dirty="0"/>
          </a:p>
        </p:txBody>
      </p:sp>
      <p:sp>
        <p:nvSpPr>
          <p:cNvPr id="61" name="Text 57"/>
          <p:cNvSpPr/>
          <p:nvPr/>
        </p:nvSpPr>
        <p:spPr>
          <a:xfrm>
            <a:off x="769501" y="25042297"/>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950" dirty="0">
                <a:solidFill>
                  <a:srgbClr val="DCD7E5"/>
                </a:solidFill>
                <a:latin typeface="Heebo" pitchFamily="34" charset="0"/>
                <a:ea typeface="Heebo" pitchFamily="34" charset="-122"/>
                <a:cs typeface="Heebo" pitchFamily="34" charset="-120"/>
              </a:rPr>
              <a:t>Education: Degree in Computer Science or related field. Additional certifications in architecture or specific technologies can be beneficial.</a:t>
            </a:r>
            <a:endParaRPr lang="en-US" sz="950" dirty="0"/>
          </a:p>
        </p:txBody>
      </p:sp>
      <p:sp>
        <p:nvSpPr>
          <p:cNvPr id="62" name="Text 58"/>
          <p:cNvSpPr/>
          <p:nvPr/>
        </p:nvSpPr>
        <p:spPr>
          <a:xfrm>
            <a:off x="769501" y="25282922"/>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2"/>
            </a:pPr>
            <a:r>
              <a:rPr lang="en-US" sz="950" dirty="0">
                <a:solidFill>
                  <a:srgbClr val="DCD7E5"/>
                </a:solidFill>
                <a:latin typeface="Heebo" pitchFamily="34" charset="0"/>
                <a:ea typeface="Heebo" pitchFamily="34" charset="-122"/>
                <a:cs typeface="Heebo" pitchFamily="34" charset="-120"/>
              </a:rPr>
              <a:t>Skills: Understand system design, integration, and enterprise solutions.</a:t>
            </a:r>
            <a:endParaRPr lang="en-US" sz="950" dirty="0"/>
          </a:p>
        </p:txBody>
      </p:sp>
      <p:sp>
        <p:nvSpPr>
          <p:cNvPr id="63" name="Text 59"/>
          <p:cNvSpPr/>
          <p:nvPr/>
        </p:nvSpPr>
        <p:spPr>
          <a:xfrm>
            <a:off x="769501" y="25523547"/>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startAt="3"/>
            </a:pPr>
            <a:r>
              <a:rPr lang="en-US" sz="950" dirty="0">
                <a:solidFill>
                  <a:srgbClr val="DCD7E5"/>
                </a:solidFill>
                <a:latin typeface="Heebo" pitchFamily="34" charset="0"/>
                <a:ea typeface="Heebo" pitchFamily="34" charset="-122"/>
                <a:cs typeface="Heebo" pitchFamily="34" charset="-120"/>
              </a:rPr>
              <a:t>Experience: Gain experience in designing and implementing IT solutions.</a:t>
            </a:r>
            <a:endParaRPr lang="en-US" sz="950" dirty="0"/>
          </a:p>
        </p:txBody>
      </p:sp>
      <p:sp>
        <p:nvSpPr>
          <p:cNvPr id="64" name="Text 60"/>
          <p:cNvSpPr/>
          <p:nvPr/>
        </p:nvSpPr>
        <p:spPr>
          <a:xfrm>
            <a:off x="572095" y="25859899"/>
            <a:ext cx="13486209" cy="197525"/>
          </a:xfrm>
          <a:prstGeom prst="rect">
            <a:avLst/>
          </a:prstGeom>
          <a:noFill/>
          <a:ln/>
        </p:spPr>
        <p:txBody>
          <a:bodyPr wrap="none" lIns="0" tIns="0" rIns="0" bIns="0" rtlCol="0" anchor="t"/>
          <a:lstStyle/>
          <a:p>
            <a:pPr marL="0" indent="0">
              <a:lnSpc>
                <a:spcPts val="1550"/>
              </a:lnSpc>
              <a:buNone/>
            </a:pPr>
            <a:endParaRPr lang="en-US" sz="950" dirty="0"/>
          </a:p>
        </p:txBody>
      </p:sp>
      <p:sp>
        <p:nvSpPr>
          <p:cNvPr id="65" name="Text 14"/>
          <p:cNvSpPr/>
          <p:nvPr/>
        </p:nvSpPr>
        <p:spPr>
          <a:xfrm>
            <a:off x="572096" y="3404243"/>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How to avail your Goals.</a:t>
            </a:r>
            <a:endParaRPr lang="en-US" sz="1000" dirty="0"/>
          </a:p>
        </p:txBody>
      </p:sp>
      <p:sp>
        <p:nvSpPr>
          <p:cNvPr id="66" name="Text 15"/>
          <p:cNvSpPr/>
          <p:nvPr/>
        </p:nvSpPr>
        <p:spPr>
          <a:xfrm>
            <a:off x="572095" y="3810006"/>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Ready to start? Here's a first step:</a:t>
            </a:r>
            <a:endParaRPr lang="en-US" sz="1000" dirty="0"/>
          </a:p>
        </p:txBody>
      </p:sp>
      <p:sp>
        <p:nvSpPr>
          <p:cNvPr id="67" name="Text 16"/>
          <p:cNvSpPr/>
          <p:nvPr/>
        </p:nvSpPr>
        <p:spPr>
          <a:xfrm>
            <a:off x="769502" y="4076946"/>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1000" b="1" u="sng" dirty="0">
                <a:solidFill>
                  <a:srgbClr val="DCD7E5"/>
                </a:solidFill>
                <a:latin typeface="Heebo" pitchFamily="34" charset="0"/>
                <a:ea typeface="Heebo" pitchFamily="34" charset="-122"/>
                <a:cs typeface="Heebo" pitchFamily="34" charset="-120"/>
              </a:rPr>
              <a:t>Self-Assessment</a:t>
            </a:r>
            <a:endParaRPr lang="en-US" sz="1000" b="1" u="sng" dirty="0"/>
          </a:p>
        </p:txBody>
      </p:sp>
      <p:sp>
        <p:nvSpPr>
          <p:cNvPr id="68" name="Text 17"/>
          <p:cNvSpPr/>
          <p:nvPr/>
        </p:nvSpPr>
        <p:spPr>
          <a:xfrm>
            <a:off x="572097" y="4365434"/>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Identify Interests: Reflect on what excites you and where your passions lie (e.g., AI, data analysis, technology management).</a:t>
            </a:r>
            <a:endParaRPr lang="en-US" sz="1000" dirty="0"/>
          </a:p>
        </p:txBody>
      </p:sp>
      <p:sp>
        <p:nvSpPr>
          <p:cNvPr id="69" name="Text 18"/>
          <p:cNvSpPr/>
          <p:nvPr/>
        </p:nvSpPr>
        <p:spPr>
          <a:xfrm>
            <a:off x="572096" y="4749649"/>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Evaluate Strengths: Consider your strengths and skills. For instance, if you excel at problem-solving and have a knack for technology, roles like AI Engineer or Data Scientist may suit you.</a:t>
            </a:r>
            <a:endParaRPr lang="en-US" sz="1000" dirty="0"/>
          </a:p>
        </p:txBody>
      </p:sp>
      <p:sp>
        <p:nvSpPr>
          <p:cNvPr id="70" name="Text 19"/>
          <p:cNvSpPr/>
          <p:nvPr/>
        </p:nvSpPr>
        <p:spPr>
          <a:xfrm>
            <a:off x="572096" y="5086001"/>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Set Goals: Define your long-term career goals. Do you want to focus on cutting-edge technology, management, or specialized roles?</a:t>
            </a:r>
            <a:endParaRPr lang="en-US" sz="1000" dirty="0"/>
          </a:p>
        </p:txBody>
      </p:sp>
      <p:sp>
        <p:nvSpPr>
          <p:cNvPr id="71" name="Text 20"/>
          <p:cNvSpPr/>
          <p:nvPr/>
        </p:nvSpPr>
        <p:spPr>
          <a:xfrm>
            <a:off x="769502" y="5422352"/>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1000" b="1" u="sng" dirty="0">
                <a:solidFill>
                  <a:srgbClr val="DCD7E5"/>
                </a:solidFill>
                <a:latin typeface="Heebo" pitchFamily="34" charset="0"/>
                <a:ea typeface="Heebo" pitchFamily="34" charset="-122"/>
                <a:cs typeface="Heebo" pitchFamily="34" charset="-120"/>
              </a:rPr>
              <a:t>Research and Exploration</a:t>
            </a:r>
            <a:endParaRPr lang="en-US" sz="1000" b="1" u="sng" dirty="0"/>
          </a:p>
        </p:txBody>
      </p:sp>
      <p:sp>
        <p:nvSpPr>
          <p:cNvPr id="72" name="Text 21"/>
          <p:cNvSpPr/>
          <p:nvPr/>
        </p:nvSpPr>
        <p:spPr>
          <a:xfrm>
            <a:off x="572096" y="5758704"/>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Understand Roles: Research the roles you’re interested in (e.g., AI Engineer, Data Scientist, Technology Manager). Understand their responsibilities, required skills, and industry demand.</a:t>
            </a:r>
            <a:endParaRPr lang="en-US" sz="1000" dirty="0"/>
          </a:p>
        </p:txBody>
      </p:sp>
      <p:sp>
        <p:nvSpPr>
          <p:cNvPr id="73" name="Text 22"/>
          <p:cNvSpPr/>
          <p:nvPr/>
        </p:nvSpPr>
        <p:spPr>
          <a:xfrm>
            <a:off x="572096" y="6095055"/>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Market Demand: Check job market trends to ensure the roles you are interested in are in demand.</a:t>
            </a:r>
            <a:endParaRPr lang="en-US" sz="1000" dirty="0"/>
          </a:p>
        </p:txBody>
      </p:sp>
      <p:sp>
        <p:nvSpPr>
          <p:cNvPr id="74" name="Text 23"/>
          <p:cNvSpPr/>
          <p:nvPr/>
        </p:nvSpPr>
        <p:spPr>
          <a:xfrm>
            <a:off x="572096" y="6431407"/>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Educational Requirements: Determine the qualifications and skills needed for each role.</a:t>
            </a:r>
            <a:endParaRPr lang="en-US" sz="1000" dirty="0"/>
          </a:p>
        </p:txBody>
      </p:sp>
      <p:sp>
        <p:nvSpPr>
          <p:cNvPr id="75" name="Text 24"/>
          <p:cNvSpPr/>
          <p:nvPr/>
        </p:nvSpPr>
        <p:spPr>
          <a:xfrm>
            <a:off x="769502" y="6767759"/>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1000" b="1" u="sng" dirty="0">
                <a:solidFill>
                  <a:srgbClr val="DCD7E5"/>
                </a:solidFill>
                <a:latin typeface="Heebo" pitchFamily="34" charset="0"/>
                <a:ea typeface="Heebo" pitchFamily="34" charset="-122"/>
                <a:cs typeface="Heebo" pitchFamily="34" charset="-120"/>
              </a:rPr>
              <a:t>Educational Path</a:t>
            </a:r>
            <a:endParaRPr lang="en-US" sz="1000" b="1" u="sng" dirty="0"/>
          </a:p>
        </p:txBody>
      </p:sp>
      <p:sp>
        <p:nvSpPr>
          <p:cNvPr id="76" name="Text 25"/>
          <p:cNvSpPr/>
          <p:nvPr/>
        </p:nvSpPr>
        <p:spPr>
          <a:xfrm>
            <a:off x="572096" y="7104110"/>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Choose Relevant Courses: Pursue a degree or courses relevant to your chosen field (e.g., Computer Science, Data Science).</a:t>
            </a:r>
            <a:endParaRPr lang="en-US" sz="1000" dirty="0"/>
          </a:p>
        </p:txBody>
      </p:sp>
      <p:sp>
        <p:nvSpPr>
          <p:cNvPr id="77" name="Text 26"/>
          <p:cNvSpPr/>
          <p:nvPr/>
        </p:nvSpPr>
        <p:spPr>
          <a:xfrm>
            <a:off x="572096" y="7440462"/>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Certifications: Consider additional certifications that enhance your qualifications (e.g., AI-related certifications, PMP for Technology Management).</a:t>
            </a:r>
            <a:endParaRPr lang="en-US" sz="1000" dirty="0"/>
          </a:p>
        </p:txBody>
      </p:sp>
      <p:sp>
        <p:nvSpPr>
          <p:cNvPr id="78" name="Text 27"/>
          <p:cNvSpPr/>
          <p:nvPr/>
        </p:nvSpPr>
        <p:spPr>
          <a:xfrm>
            <a:off x="572096" y="7776813"/>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Practical Experience: Gain hands-on experience through internships, projects, or personal projects relevant to your field.</a:t>
            </a:r>
            <a:endParaRPr lang="en-US" sz="1000" dirty="0"/>
          </a:p>
        </p:txBody>
      </p:sp>
      <p:sp>
        <p:nvSpPr>
          <p:cNvPr id="8" name="TextBox 7">
            <a:extLst>
              <a:ext uri="{FF2B5EF4-FFF2-40B4-BE49-F238E27FC236}">
                <a16:creationId xmlns:a16="http://schemas.microsoft.com/office/drawing/2014/main" id="{82243B87-68BA-8D17-B636-F5A0A36605EA}"/>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p:cNvSpPr/>
          <p:nvPr/>
        </p:nvSpPr>
        <p:spPr>
          <a:xfrm>
            <a:off x="2273678" y="-297433"/>
            <a:ext cx="123349" cy="123349"/>
          </a:xfrm>
          <a:prstGeom prst="roundRect">
            <a:avLst>
              <a:gd name="adj" fmla="val 14826"/>
            </a:avLst>
          </a:prstGeom>
          <a:solidFill>
            <a:srgbClr val="481C9E"/>
          </a:solidFill>
          <a:ln/>
        </p:spPr>
      </p:sp>
      <p:sp>
        <p:nvSpPr>
          <p:cNvPr id="9" name="Text 5"/>
          <p:cNvSpPr/>
          <p:nvPr/>
        </p:nvSpPr>
        <p:spPr>
          <a:xfrm>
            <a:off x="2457987" y="-297433"/>
            <a:ext cx="610195" cy="123349"/>
          </a:xfrm>
          <a:prstGeom prst="rect">
            <a:avLst/>
          </a:prstGeom>
          <a:noFill/>
          <a:ln/>
        </p:spPr>
        <p:txBody>
          <a:bodyPr wrap="none" lIns="0" tIns="0" rIns="0" bIns="0" rtlCol="0" anchor="t"/>
          <a:lstStyle/>
          <a:p>
            <a:pPr marL="0" indent="0">
              <a:lnSpc>
                <a:spcPts val="950"/>
              </a:lnSpc>
              <a:buNone/>
            </a:pPr>
            <a:r>
              <a:rPr lang="en-US" sz="1000" dirty="0">
                <a:solidFill>
                  <a:srgbClr val="DCD7E5"/>
                </a:solidFill>
                <a:latin typeface="Heebo" pitchFamily="34" charset="0"/>
                <a:ea typeface="Heebo" pitchFamily="34" charset="-122"/>
                <a:cs typeface="Heebo" pitchFamily="34" charset="-120"/>
              </a:rPr>
              <a:t>Ai Engineer</a:t>
            </a:r>
            <a:endParaRPr lang="en-US" sz="1000" dirty="0"/>
          </a:p>
        </p:txBody>
      </p:sp>
      <p:sp>
        <p:nvSpPr>
          <p:cNvPr id="10" name="Shape 6"/>
          <p:cNvSpPr/>
          <p:nvPr/>
        </p:nvSpPr>
        <p:spPr>
          <a:xfrm>
            <a:off x="4039613" y="-297433"/>
            <a:ext cx="123349" cy="123349"/>
          </a:xfrm>
          <a:prstGeom prst="roundRect">
            <a:avLst>
              <a:gd name="adj" fmla="val 14826"/>
            </a:avLst>
          </a:prstGeom>
          <a:solidFill>
            <a:srgbClr val="9E1C92"/>
          </a:solidFill>
          <a:ln/>
        </p:spPr>
      </p:sp>
      <p:sp>
        <p:nvSpPr>
          <p:cNvPr id="11" name="Text 7"/>
          <p:cNvSpPr/>
          <p:nvPr/>
        </p:nvSpPr>
        <p:spPr>
          <a:xfrm>
            <a:off x="4223922" y="-297433"/>
            <a:ext cx="752832" cy="123349"/>
          </a:xfrm>
          <a:prstGeom prst="rect">
            <a:avLst/>
          </a:prstGeom>
          <a:noFill/>
          <a:ln/>
        </p:spPr>
        <p:txBody>
          <a:bodyPr wrap="none" lIns="0" tIns="0" rIns="0" bIns="0" rtlCol="0" anchor="t"/>
          <a:lstStyle/>
          <a:p>
            <a:pPr marL="0" indent="0">
              <a:lnSpc>
                <a:spcPts val="950"/>
              </a:lnSpc>
              <a:buNone/>
            </a:pPr>
            <a:r>
              <a:rPr lang="en-US" sz="1000" dirty="0">
                <a:solidFill>
                  <a:srgbClr val="DCD7E5"/>
                </a:solidFill>
                <a:latin typeface="Heebo" pitchFamily="34" charset="0"/>
                <a:ea typeface="Heebo" pitchFamily="34" charset="-122"/>
                <a:cs typeface="Heebo" pitchFamily="34" charset="-120"/>
              </a:rPr>
              <a:t>Data Scientist</a:t>
            </a:r>
            <a:endParaRPr lang="en-US" sz="1000" dirty="0"/>
          </a:p>
        </p:txBody>
      </p:sp>
      <p:sp>
        <p:nvSpPr>
          <p:cNvPr id="12" name="Shape 8"/>
          <p:cNvSpPr/>
          <p:nvPr/>
        </p:nvSpPr>
        <p:spPr>
          <a:xfrm>
            <a:off x="6663036" y="-297433"/>
            <a:ext cx="123349" cy="123349"/>
          </a:xfrm>
          <a:prstGeom prst="roundRect">
            <a:avLst>
              <a:gd name="adj" fmla="val 14826"/>
            </a:avLst>
          </a:prstGeom>
          <a:solidFill>
            <a:srgbClr val="9E1C31"/>
          </a:solidFill>
          <a:ln/>
        </p:spPr>
      </p:sp>
      <p:sp>
        <p:nvSpPr>
          <p:cNvPr id="13" name="Text 9"/>
          <p:cNvSpPr/>
          <p:nvPr/>
        </p:nvSpPr>
        <p:spPr>
          <a:xfrm>
            <a:off x="6847345" y="-297433"/>
            <a:ext cx="961549" cy="123349"/>
          </a:xfrm>
          <a:prstGeom prst="rect">
            <a:avLst/>
          </a:prstGeom>
          <a:noFill/>
          <a:ln/>
        </p:spPr>
        <p:txBody>
          <a:bodyPr wrap="none" lIns="0" tIns="0" rIns="0" bIns="0" rtlCol="0" anchor="t"/>
          <a:lstStyle/>
          <a:p>
            <a:pPr marL="0" indent="0">
              <a:lnSpc>
                <a:spcPts val="950"/>
              </a:lnSpc>
              <a:buNone/>
            </a:pPr>
            <a:r>
              <a:rPr lang="en-US" sz="1000" dirty="0">
                <a:solidFill>
                  <a:srgbClr val="DCD7E5"/>
                </a:solidFill>
                <a:latin typeface="Heebo" pitchFamily="34" charset="0"/>
                <a:ea typeface="Heebo" pitchFamily="34" charset="-122"/>
                <a:cs typeface="Heebo" pitchFamily="34" charset="-120"/>
              </a:rPr>
              <a:t>Solution Architect</a:t>
            </a:r>
            <a:endParaRPr lang="en-US" sz="1000" dirty="0"/>
          </a:p>
        </p:txBody>
      </p:sp>
      <p:sp>
        <p:nvSpPr>
          <p:cNvPr id="14" name="Shape 10"/>
          <p:cNvSpPr/>
          <p:nvPr/>
        </p:nvSpPr>
        <p:spPr>
          <a:xfrm>
            <a:off x="9299199" y="-297433"/>
            <a:ext cx="123349" cy="123349"/>
          </a:xfrm>
          <a:prstGeom prst="roundRect">
            <a:avLst>
              <a:gd name="adj" fmla="val 14826"/>
            </a:avLst>
          </a:prstGeom>
          <a:solidFill>
            <a:srgbClr val="9E681C"/>
          </a:solidFill>
          <a:ln/>
        </p:spPr>
      </p:sp>
      <p:sp>
        <p:nvSpPr>
          <p:cNvPr id="15" name="Text 11"/>
          <p:cNvSpPr/>
          <p:nvPr/>
        </p:nvSpPr>
        <p:spPr>
          <a:xfrm>
            <a:off x="9483508" y="-297433"/>
            <a:ext cx="1144548" cy="123349"/>
          </a:xfrm>
          <a:prstGeom prst="rect">
            <a:avLst/>
          </a:prstGeom>
          <a:noFill/>
          <a:ln/>
        </p:spPr>
        <p:txBody>
          <a:bodyPr wrap="none" lIns="0" tIns="0" rIns="0" bIns="0" rtlCol="0" anchor="t"/>
          <a:lstStyle/>
          <a:p>
            <a:pPr marL="0" indent="0">
              <a:lnSpc>
                <a:spcPts val="950"/>
              </a:lnSpc>
              <a:buNone/>
            </a:pPr>
            <a:r>
              <a:rPr lang="en-US" sz="1000" dirty="0">
                <a:solidFill>
                  <a:srgbClr val="DCD7E5"/>
                </a:solidFill>
                <a:latin typeface="Heebo" pitchFamily="34" charset="0"/>
                <a:ea typeface="Heebo" pitchFamily="34" charset="-122"/>
                <a:cs typeface="Heebo" pitchFamily="34" charset="-120"/>
              </a:rPr>
              <a:t>Technology Manager</a:t>
            </a:r>
            <a:endParaRPr lang="en-US" sz="1000" dirty="0"/>
          </a:p>
        </p:txBody>
      </p:sp>
      <p:sp>
        <p:nvSpPr>
          <p:cNvPr id="16" name="Shape 12"/>
          <p:cNvSpPr/>
          <p:nvPr/>
        </p:nvSpPr>
        <p:spPr>
          <a:xfrm>
            <a:off x="11403748" y="-297433"/>
            <a:ext cx="123349" cy="123349"/>
          </a:xfrm>
          <a:prstGeom prst="roundRect">
            <a:avLst>
              <a:gd name="adj" fmla="val 14826"/>
            </a:avLst>
          </a:prstGeom>
          <a:solidFill>
            <a:srgbClr val="729E1C"/>
          </a:solidFill>
          <a:ln/>
        </p:spPr>
      </p:sp>
      <p:sp>
        <p:nvSpPr>
          <p:cNvPr id="17" name="Text 13"/>
          <p:cNvSpPr/>
          <p:nvPr/>
        </p:nvSpPr>
        <p:spPr>
          <a:xfrm>
            <a:off x="11588057" y="-297433"/>
            <a:ext cx="912376" cy="123349"/>
          </a:xfrm>
          <a:prstGeom prst="rect">
            <a:avLst/>
          </a:prstGeom>
          <a:noFill/>
          <a:ln/>
        </p:spPr>
        <p:txBody>
          <a:bodyPr wrap="none" lIns="0" tIns="0" rIns="0" bIns="0" rtlCol="0" anchor="t"/>
          <a:lstStyle/>
          <a:p>
            <a:pPr marL="0" indent="0">
              <a:lnSpc>
                <a:spcPts val="950"/>
              </a:lnSpc>
              <a:buNone/>
            </a:pPr>
            <a:r>
              <a:rPr lang="en-US" sz="1000" dirty="0">
                <a:solidFill>
                  <a:srgbClr val="DCD7E5"/>
                </a:solidFill>
                <a:latin typeface="Heebo" pitchFamily="34" charset="0"/>
                <a:ea typeface="Heebo" pitchFamily="34" charset="-122"/>
                <a:cs typeface="Heebo" pitchFamily="34" charset="-120"/>
              </a:rPr>
              <a:t>Ai Edge Engineer</a:t>
            </a:r>
            <a:endParaRPr lang="en-US" sz="1000" dirty="0"/>
          </a:p>
        </p:txBody>
      </p:sp>
      <p:sp>
        <p:nvSpPr>
          <p:cNvPr id="35" name="Text 31"/>
          <p:cNvSpPr/>
          <p:nvPr/>
        </p:nvSpPr>
        <p:spPr>
          <a:xfrm>
            <a:off x="690264" y="1457959"/>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1000" b="1" u="sng" dirty="0">
                <a:solidFill>
                  <a:srgbClr val="DCD7E5"/>
                </a:solidFill>
                <a:latin typeface="Heebo" pitchFamily="34" charset="0"/>
                <a:ea typeface="Heebo" pitchFamily="34" charset="-122"/>
                <a:cs typeface="Heebo" pitchFamily="34" charset="-120"/>
              </a:rPr>
              <a:t>Building a Portfolio</a:t>
            </a:r>
            <a:endParaRPr lang="en-US" sz="1000" b="1" u="sng" dirty="0"/>
          </a:p>
        </p:txBody>
      </p:sp>
      <p:sp>
        <p:nvSpPr>
          <p:cNvPr id="36" name="Text 32"/>
          <p:cNvSpPr/>
          <p:nvPr/>
        </p:nvSpPr>
        <p:spPr>
          <a:xfrm>
            <a:off x="492858" y="1794311"/>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Showcase Projects: Create a portfolio showcasing relevant projects and achievements. For example, develop AI models, work on data analysis projects, or lead tech initiatives.</a:t>
            </a:r>
            <a:endParaRPr lang="en-US" sz="1000" dirty="0"/>
          </a:p>
        </p:txBody>
      </p:sp>
      <p:sp>
        <p:nvSpPr>
          <p:cNvPr id="37" name="Text 33"/>
          <p:cNvSpPr/>
          <p:nvPr/>
        </p:nvSpPr>
        <p:spPr>
          <a:xfrm>
            <a:off x="492858" y="2130663"/>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Online Presence: Build a professional online presence through platforms like LinkedIn, GitHub, or personal websites.</a:t>
            </a:r>
            <a:endParaRPr lang="en-US" sz="1000" dirty="0"/>
          </a:p>
        </p:txBody>
      </p:sp>
      <p:sp>
        <p:nvSpPr>
          <p:cNvPr id="38" name="Text 34"/>
          <p:cNvSpPr/>
          <p:nvPr/>
        </p:nvSpPr>
        <p:spPr>
          <a:xfrm>
            <a:off x="690264" y="2467014"/>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1000" b="1" u="sng" dirty="0">
                <a:solidFill>
                  <a:srgbClr val="DCD7E5"/>
                </a:solidFill>
                <a:latin typeface="Heebo" pitchFamily="34" charset="0"/>
                <a:ea typeface="Heebo" pitchFamily="34" charset="-122"/>
                <a:cs typeface="Heebo" pitchFamily="34" charset="-120"/>
              </a:rPr>
              <a:t>Networking and Industry Engagement</a:t>
            </a:r>
            <a:endParaRPr lang="en-US" sz="1000" b="1" u="sng" dirty="0"/>
          </a:p>
        </p:txBody>
      </p:sp>
      <p:sp>
        <p:nvSpPr>
          <p:cNvPr id="39" name="Text 35"/>
          <p:cNvSpPr/>
          <p:nvPr/>
        </p:nvSpPr>
        <p:spPr>
          <a:xfrm>
            <a:off x="492858" y="2803366"/>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Join Professional Groups: Participate in industry groups, attend conferences, and engage with professionals in your field.</a:t>
            </a:r>
            <a:endParaRPr lang="en-US" sz="1000" dirty="0"/>
          </a:p>
        </p:txBody>
      </p:sp>
      <p:sp>
        <p:nvSpPr>
          <p:cNvPr id="40" name="Text 36"/>
          <p:cNvSpPr/>
          <p:nvPr/>
        </p:nvSpPr>
        <p:spPr>
          <a:xfrm>
            <a:off x="492858" y="3139717"/>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Seek Mentorship: Find mentors who can provide guidance, advice, and support in your career development.</a:t>
            </a:r>
            <a:endParaRPr lang="en-US" sz="1000" dirty="0"/>
          </a:p>
        </p:txBody>
      </p:sp>
      <p:sp>
        <p:nvSpPr>
          <p:cNvPr id="79" name="Text 28"/>
          <p:cNvSpPr/>
          <p:nvPr/>
        </p:nvSpPr>
        <p:spPr>
          <a:xfrm>
            <a:off x="690265" y="348831"/>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1000" b="1" u="sng" dirty="0">
                <a:solidFill>
                  <a:srgbClr val="DCD7E5"/>
                </a:solidFill>
                <a:latin typeface="Heebo" pitchFamily="34" charset="0"/>
                <a:ea typeface="Heebo" pitchFamily="34" charset="-122"/>
                <a:cs typeface="Heebo" pitchFamily="34" charset="-120"/>
              </a:rPr>
              <a:t>Skill Development</a:t>
            </a:r>
            <a:endParaRPr lang="en-US" sz="1000" b="1" u="sng" dirty="0"/>
          </a:p>
        </p:txBody>
      </p:sp>
      <p:sp>
        <p:nvSpPr>
          <p:cNvPr id="80" name="Text 29"/>
          <p:cNvSpPr/>
          <p:nvPr/>
        </p:nvSpPr>
        <p:spPr>
          <a:xfrm>
            <a:off x="492859" y="685182"/>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Technical Skills: Develop the necessary technical skills for your chosen field (e.g., programming for AI, statistical analysis for Data Science).</a:t>
            </a:r>
            <a:endParaRPr lang="en-US" sz="1000" dirty="0"/>
          </a:p>
        </p:txBody>
      </p:sp>
      <p:sp>
        <p:nvSpPr>
          <p:cNvPr id="81" name="Text 30"/>
          <p:cNvSpPr/>
          <p:nvPr/>
        </p:nvSpPr>
        <p:spPr>
          <a:xfrm>
            <a:off x="492859" y="1021534"/>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Soft Skills: Enhance soft skills like communication, problem-solving, and leadership. For roles like Technology Manager, strong leadership and project management skills are crucial.</a:t>
            </a:r>
            <a:endParaRPr lang="en-US" sz="1000" dirty="0"/>
          </a:p>
        </p:txBody>
      </p:sp>
      <p:sp>
        <p:nvSpPr>
          <p:cNvPr id="2" name="Text 37"/>
          <p:cNvSpPr/>
          <p:nvPr/>
        </p:nvSpPr>
        <p:spPr>
          <a:xfrm>
            <a:off x="690266" y="3581300"/>
            <a:ext cx="13288804" cy="197525"/>
          </a:xfrm>
          <a:prstGeom prst="rect">
            <a:avLst/>
          </a:prstGeom>
          <a:noFill/>
          <a:ln/>
        </p:spPr>
        <p:txBody>
          <a:bodyPr wrap="none" lIns="0" tIns="0" rIns="0" bIns="0" rtlCol="0" anchor="t"/>
          <a:lstStyle/>
          <a:p>
            <a:pPr marL="342900" indent="-342900" algn="l">
              <a:lnSpc>
                <a:spcPts val="1550"/>
              </a:lnSpc>
              <a:buSzPct val="100000"/>
              <a:buFont typeface="+mj-lt"/>
              <a:buAutoNum type="arabicPeriod"/>
            </a:pPr>
            <a:r>
              <a:rPr lang="en-US" sz="1000" b="1" u="sng" dirty="0">
                <a:solidFill>
                  <a:srgbClr val="DCD7E5"/>
                </a:solidFill>
                <a:latin typeface="Heebo" pitchFamily="34" charset="0"/>
                <a:ea typeface="Heebo" pitchFamily="34" charset="-122"/>
                <a:cs typeface="Heebo" pitchFamily="34" charset="-120"/>
              </a:rPr>
              <a:t>Job Search and Application</a:t>
            </a:r>
            <a:endParaRPr lang="en-US" sz="1000" b="1" u="sng" dirty="0"/>
          </a:p>
        </p:txBody>
      </p:sp>
      <p:sp>
        <p:nvSpPr>
          <p:cNvPr id="3" name="Text 38"/>
          <p:cNvSpPr/>
          <p:nvPr/>
        </p:nvSpPr>
        <p:spPr>
          <a:xfrm>
            <a:off x="492860" y="3917651"/>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Tailor Resume and Cover Letter: Customize your resume and cover letter for each role, highlighting relevant skills and experiences.</a:t>
            </a:r>
            <a:endParaRPr lang="en-US" sz="1000" dirty="0"/>
          </a:p>
        </p:txBody>
      </p:sp>
      <p:sp>
        <p:nvSpPr>
          <p:cNvPr id="4" name="Text 39"/>
          <p:cNvSpPr/>
          <p:nvPr/>
        </p:nvSpPr>
        <p:spPr>
          <a:xfrm>
            <a:off x="492860" y="4254003"/>
            <a:ext cx="13486209" cy="197525"/>
          </a:xfrm>
          <a:prstGeom prst="rect">
            <a:avLst/>
          </a:prstGeom>
          <a:noFill/>
          <a:ln/>
        </p:spPr>
        <p:txBody>
          <a:bodyPr wrap="none" lIns="0" tIns="0" rIns="0" bIns="0" rtlCol="0" anchor="t"/>
          <a:lstStyle/>
          <a:p>
            <a:pPr marL="0" indent="0">
              <a:lnSpc>
                <a:spcPts val="1550"/>
              </a:lnSpc>
              <a:buNone/>
            </a:pPr>
            <a:r>
              <a:rPr lang="en-US" sz="1000" dirty="0">
                <a:solidFill>
                  <a:srgbClr val="DCD7E5"/>
                </a:solidFill>
                <a:latin typeface="Heebo" pitchFamily="34" charset="0"/>
                <a:ea typeface="Heebo" pitchFamily="34" charset="-122"/>
                <a:cs typeface="Heebo" pitchFamily="34" charset="-120"/>
              </a:rPr>
              <a:t>Prepare for Interviews: Practice common interview questions and prepare for technical assessments specific to the role.</a:t>
            </a:r>
            <a:endParaRPr lang="en-US" sz="1000" dirty="0"/>
          </a:p>
        </p:txBody>
      </p:sp>
      <p:sp>
        <p:nvSpPr>
          <p:cNvPr id="6" name="TextBox 5">
            <a:extLst>
              <a:ext uri="{FF2B5EF4-FFF2-40B4-BE49-F238E27FC236}">
                <a16:creationId xmlns:a16="http://schemas.microsoft.com/office/drawing/2014/main" id="{9774C11C-979A-B14F-3802-B78D7197DABA}"/>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51593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8EB6911-8CCB-789B-BEF2-25233231EC94}"/>
              </a:ext>
            </a:extLst>
          </p:cNvPr>
          <p:cNvGraphicFramePr/>
          <p:nvPr>
            <p:extLst>
              <p:ext uri="{D42A27DB-BD31-4B8C-83A1-F6EECF244321}">
                <p14:modId xmlns:p14="http://schemas.microsoft.com/office/powerpoint/2010/main" val="2785276859"/>
              </p:ext>
            </p:extLst>
          </p:nvPr>
        </p:nvGraphicFramePr>
        <p:xfrm>
          <a:off x="1524000" y="-7731760"/>
          <a:ext cx="9753600" cy="65024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AF57724-3EBB-9962-8CE3-A5404DA227AD}"/>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354696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8EB6911-8CCB-789B-BEF2-25233231EC94}"/>
              </a:ext>
            </a:extLst>
          </p:cNvPr>
          <p:cNvGraphicFramePr/>
          <p:nvPr>
            <p:extLst>
              <p:ext uri="{D42A27DB-BD31-4B8C-83A1-F6EECF244321}">
                <p14:modId xmlns:p14="http://schemas.microsoft.com/office/powerpoint/2010/main" val="1879596637"/>
              </p:ext>
            </p:extLst>
          </p:nvPr>
        </p:nvGraphicFramePr>
        <p:xfrm>
          <a:off x="2438400" y="863600"/>
          <a:ext cx="9753600" cy="65024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A928CDC1-D16B-037D-266A-E049C98BBAD4}"/>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912086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33E2A-37F5-8361-16CB-6E68E1B8A39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33812" y="2133600"/>
            <a:ext cx="6962775" cy="3962400"/>
          </a:xfrm>
          <a:prstGeom prst="rect">
            <a:avLst/>
          </a:prstGeom>
        </p:spPr>
      </p:pic>
      <p:sp>
        <p:nvSpPr>
          <p:cNvPr id="4" name="TextBox 3">
            <a:extLst>
              <a:ext uri="{FF2B5EF4-FFF2-40B4-BE49-F238E27FC236}">
                <a16:creationId xmlns:a16="http://schemas.microsoft.com/office/drawing/2014/main" id="{987FC63F-36F5-C3E4-3A38-C8831223592D}"/>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
        <p:nvSpPr>
          <p:cNvPr id="6" name="TextBox 5">
            <a:extLst>
              <a:ext uri="{FF2B5EF4-FFF2-40B4-BE49-F238E27FC236}">
                <a16:creationId xmlns:a16="http://schemas.microsoft.com/office/drawing/2014/main" id="{4043B13F-C739-CC27-8D47-7274337DD3BA}"/>
              </a:ext>
            </a:extLst>
          </p:cNvPr>
          <p:cNvSpPr txBox="1"/>
          <p:nvPr/>
        </p:nvSpPr>
        <p:spPr>
          <a:xfrm>
            <a:off x="8673628" y="-89535"/>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990856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56425" y="385762"/>
            <a:ext cx="9917549"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Top Tech Jobs and Their Salaries</a:t>
            </a:r>
            <a:endParaRPr lang="en-US" sz="4850" dirty="0"/>
          </a:p>
        </p:txBody>
      </p:sp>
      <p:pic>
        <p:nvPicPr>
          <p:cNvPr id="3" name="Image 0" descr="preencoded.png"/>
          <p:cNvPicPr>
            <a:picLocks noChangeAspect="1"/>
          </p:cNvPicPr>
          <p:nvPr/>
        </p:nvPicPr>
        <p:blipFill>
          <a:blip r:embed="rId3"/>
          <a:stretch>
            <a:fillRect/>
          </a:stretch>
        </p:blipFill>
        <p:spPr>
          <a:xfrm>
            <a:off x="1126272" y="1958578"/>
            <a:ext cx="617220" cy="617220"/>
          </a:xfrm>
          <a:prstGeom prst="rect">
            <a:avLst/>
          </a:prstGeom>
        </p:spPr>
      </p:pic>
      <p:sp>
        <p:nvSpPr>
          <p:cNvPr id="4" name="Text 1"/>
          <p:cNvSpPr/>
          <p:nvPr/>
        </p:nvSpPr>
        <p:spPr>
          <a:xfrm>
            <a:off x="1126272" y="2693076"/>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Engineer</a:t>
            </a:r>
            <a:endParaRPr lang="en-US" sz="2400" dirty="0"/>
          </a:p>
        </p:txBody>
      </p:sp>
      <p:sp>
        <p:nvSpPr>
          <p:cNvPr id="5" name="Text 2"/>
          <p:cNvSpPr/>
          <p:nvPr/>
        </p:nvSpPr>
        <p:spPr>
          <a:xfrm>
            <a:off x="1126272" y="3177541"/>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₹12-25 lakh per annum</a:t>
            </a:r>
            <a:endParaRPr lang="en-US" sz="1900" dirty="0"/>
          </a:p>
        </p:txBody>
      </p:sp>
      <p:pic>
        <p:nvPicPr>
          <p:cNvPr id="6" name="Image 1" descr="preencoded.png"/>
          <p:cNvPicPr>
            <a:picLocks noChangeAspect="1"/>
          </p:cNvPicPr>
          <p:nvPr/>
        </p:nvPicPr>
        <p:blipFill>
          <a:blip r:embed="rId4"/>
          <a:stretch>
            <a:fillRect/>
          </a:stretch>
        </p:blipFill>
        <p:spPr>
          <a:xfrm>
            <a:off x="5301139" y="1918456"/>
            <a:ext cx="617220" cy="617220"/>
          </a:xfrm>
          <a:prstGeom prst="rect">
            <a:avLst/>
          </a:prstGeom>
        </p:spPr>
      </p:pic>
      <p:sp>
        <p:nvSpPr>
          <p:cNvPr id="7" name="Text 3"/>
          <p:cNvSpPr/>
          <p:nvPr/>
        </p:nvSpPr>
        <p:spPr>
          <a:xfrm>
            <a:off x="4444425" y="2732902"/>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Data Scientist</a:t>
            </a:r>
            <a:endParaRPr lang="en-US" sz="2400" dirty="0"/>
          </a:p>
        </p:txBody>
      </p:sp>
      <p:sp>
        <p:nvSpPr>
          <p:cNvPr id="8" name="Text 4"/>
          <p:cNvSpPr/>
          <p:nvPr/>
        </p:nvSpPr>
        <p:spPr>
          <a:xfrm>
            <a:off x="4444425" y="3207606"/>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₹10-25 lakh per annum</a:t>
            </a:r>
            <a:endParaRPr lang="en-US" sz="1900" dirty="0"/>
          </a:p>
        </p:txBody>
      </p:sp>
      <p:pic>
        <p:nvPicPr>
          <p:cNvPr id="9" name="Image 2" descr="preencoded.png"/>
          <p:cNvPicPr>
            <a:picLocks noChangeAspect="1"/>
          </p:cNvPicPr>
          <p:nvPr/>
        </p:nvPicPr>
        <p:blipFill>
          <a:blip r:embed="rId5"/>
          <a:stretch>
            <a:fillRect/>
          </a:stretch>
        </p:blipFill>
        <p:spPr>
          <a:xfrm>
            <a:off x="-1821596" y="8945642"/>
            <a:ext cx="617220" cy="617220"/>
          </a:xfrm>
          <a:prstGeom prst="rect">
            <a:avLst/>
          </a:prstGeom>
        </p:spPr>
      </p:pic>
      <p:sp>
        <p:nvSpPr>
          <p:cNvPr id="10" name="Text 5"/>
          <p:cNvSpPr/>
          <p:nvPr/>
        </p:nvSpPr>
        <p:spPr>
          <a:xfrm>
            <a:off x="-1821596" y="9809678"/>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Solutions Architect</a:t>
            </a:r>
            <a:endParaRPr lang="en-US" sz="2400" dirty="0"/>
          </a:p>
        </p:txBody>
      </p:sp>
      <p:sp>
        <p:nvSpPr>
          <p:cNvPr id="11" name="Text 6"/>
          <p:cNvSpPr/>
          <p:nvPr/>
        </p:nvSpPr>
        <p:spPr>
          <a:xfrm>
            <a:off x="-1821596" y="10343555"/>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2" name="Image 3" descr="preencoded.png"/>
          <p:cNvPicPr>
            <a:picLocks noChangeAspect="1"/>
          </p:cNvPicPr>
          <p:nvPr/>
        </p:nvPicPr>
        <p:blipFill>
          <a:blip r:embed="rId6"/>
          <a:stretch>
            <a:fillRect/>
          </a:stretch>
        </p:blipFill>
        <p:spPr>
          <a:xfrm>
            <a:off x="1743492" y="-3867657"/>
            <a:ext cx="617220" cy="617220"/>
          </a:xfrm>
          <a:prstGeom prst="rect">
            <a:avLst/>
          </a:prstGeom>
        </p:spPr>
      </p:pic>
      <p:sp>
        <p:nvSpPr>
          <p:cNvPr id="13" name="Text 7"/>
          <p:cNvSpPr/>
          <p:nvPr/>
        </p:nvSpPr>
        <p:spPr>
          <a:xfrm>
            <a:off x="1743492" y="-3003621"/>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Technology Manager</a:t>
            </a:r>
            <a:endParaRPr lang="en-US" sz="2400" dirty="0"/>
          </a:p>
        </p:txBody>
      </p:sp>
      <p:sp>
        <p:nvSpPr>
          <p:cNvPr id="14" name="Text 8"/>
          <p:cNvSpPr/>
          <p:nvPr/>
        </p:nvSpPr>
        <p:spPr>
          <a:xfrm>
            <a:off x="1743492" y="-2083982"/>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5" name="Image 4" descr="preencoded.png"/>
          <p:cNvPicPr>
            <a:picLocks noChangeAspect="1"/>
          </p:cNvPicPr>
          <p:nvPr/>
        </p:nvPicPr>
        <p:blipFill>
          <a:blip r:embed="rId7"/>
          <a:stretch>
            <a:fillRect/>
          </a:stretch>
        </p:blipFill>
        <p:spPr>
          <a:xfrm>
            <a:off x="16317397" y="7916466"/>
            <a:ext cx="617220" cy="617220"/>
          </a:xfrm>
          <a:prstGeom prst="rect">
            <a:avLst/>
          </a:prstGeom>
        </p:spPr>
      </p:pic>
      <p:sp>
        <p:nvSpPr>
          <p:cNvPr id="16" name="Text 9"/>
          <p:cNvSpPr/>
          <p:nvPr/>
        </p:nvSpPr>
        <p:spPr>
          <a:xfrm>
            <a:off x="16317397" y="8780502"/>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Edge Engineer</a:t>
            </a:r>
            <a:endParaRPr lang="en-US" sz="2400" dirty="0"/>
          </a:p>
        </p:txBody>
      </p:sp>
      <p:sp>
        <p:nvSpPr>
          <p:cNvPr id="17" name="Text 10"/>
          <p:cNvSpPr/>
          <p:nvPr/>
        </p:nvSpPr>
        <p:spPr>
          <a:xfrm>
            <a:off x="16317397" y="9314379"/>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₹12-22 lakh per annum</a:t>
            </a:r>
            <a:endParaRPr lang="en-US" sz="1900" dirty="0"/>
          </a:p>
        </p:txBody>
      </p:sp>
      <p:sp>
        <p:nvSpPr>
          <p:cNvPr id="19" name="TextBox 18">
            <a:extLst>
              <a:ext uri="{FF2B5EF4-FFF2-40B4-BE49-F238E27FC236}">
                <a16:creationId xmlns:a16="http://schemas.microsoft.com/office/drawing/2014/main" id="{7C43E0B6-E20F-A324-93CE-A6C2EC7E78A7}"/>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43995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56425" y="385762"/>
            <a:ext cx="9917549"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Top Tech Jobs and Their Salaries</a:t>
            </a:r>
            <a:endParaRPr lang="en-US" sz="4850" dirty="0"/>
          </a:p>
        </p:txBody>
      </p:sp>
      <p:pic>
        <p:nvPicPr>
          <p:cNvPr id="3" name="Image 0" descr="preencoded.png"/>
          <p:cNvPicPr>
            <a:picLocks noChangeAspect="1"/>
          </p:cNvPicPr>
          <p:nvPr/>
        </p:nvPicPr>
        <p:blipFill>
          <a:blip r:embed="rId3"/>
          <a:stretch>
            <a:fillRect/>
          </a:stretch>
        </p:blipFill>
        <p:spPr>
          <a:xfrm>
            <a:off x="1126272" y="1958578"/>
            <a:ext cx="617220" cy="617220"/>
          </a:xfrm>
          <a:prstGeom prst="rect">
            <a:avLst/>
          </a:prstGeom>
        </p:spPr>
      </p:pic>
      <p:sp>
        <p:nvSpPr>
          <p:cNvPr id="4" name="Text 1"/>
          <p:cNvSpPr/>
          <p:nvPr/>
        </p:nvSpPr>
        <p:spPr>
          <a:xfrm>
            <a:off x="1126272" y="2693076"/>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Engineer</a:t>
            </a:r>
            <a:endParaRPr lang="en-US" sz="2400" dirty="0"/>
          </a:p>
        </p:txBody>
      </p:sp>
      <p:sp>
        <p:nvSpPr>
          <p:cNvPr id="5" name="Text 2"/>
          <p:cNvSpPr/>
          <p:nvPr/>
        </p:nvSpPr>
        <p:spPr>
          <a:xfrm>
            <a:off x="1126272" y="3177541"/>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₹12-25 lakh per annum</a:t>
            </a:r>
            <a:endParaRPr lang="en-US" sz="1900" dirty="0"/>
          </a:p>
        </p:txBody>
      </p:sp>
      <p:pic>
        <p:nvPicPr>
          <p:cNvPr id="6" name="Image 1" descr="preencoded.png"/>
          <p:cNvPicPr>
            <a:picLocks noChangeAspect="1"/>
          </p:cNvPicPr>
          <p:nvPr/>
        </p:nvPicPr>
        <p:blipFill>
          <a:blip r:embed="rId4"/>
          <a:stretch>
            <a:fillRect/>
          </a:stretch>
        </p:blipFill>
        <p:spPr>
          <a:xfrm>
            <a:off x="6060341" y="1891400"/>
            <a:ext cx="617220" cy="617220"/>
          </a:xfrm>
          <a:prstGeom prst="rect">
            <a:avLst/>
          </a:prstGeom>
        </p:spPr>
      </p:pic>
      <p:sp>
        <p:nvSpPr>
          <p:cNvPr id="7" name="Text 3"/>
          <p:cNvSpPr/>
          <p:nvPr/>
        </p:nvSpPr>
        <p:spPr>
          <a:xfrm>
            <a:off x="6060341" y="2677182"/>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Data Scientist</a:t>
            </a:r>
            <a:endParaRPr lang="en-US" sz="2400" dirty="0"/>
          </a:p>
        </p:txBody>
      </p:sp>
      <p:sp>
        <p:nvSpPr>
          <p:cNvPr id="8" name="Text 4"/>
          <p:cNvSpPr/>
          <p:nvPr/>
        </p:nvSpPr>
        <p:spPr>
          <a:xfrm>
            <a:off x="6060341" y="3151886"/>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₹10-25 lakh per annum</a:t>
            </a:r>
            <a:endParaRPr lang="en-US" sz="1900" dirty="0"/>
          </a:p>
        </p:txBody>
      </p:sp>
      <p:pic>
        <p:nvPicPr>
          <p:cNvPr id="9" name="Image 2" descr="preencoded.png"/>
          <p:cNvPicPr>
            <a:picLocks noChangeAspect="1"/>
          </p:cNvPicPr>
          <p:nvPr/>
        </p:nvPicPr>
        <p:blipFill>
          <a:blip r:embed="rId5"/>
          <a:stretch>
            <a:fillRect/>
          </a:stretch>
        </p:blipFill>
        <p:spPr>
          <a:xfrm>
            <a:off x="12273974" y="1779628"/>
            <a:ext cx="617220" cy="617220"/>
          </a:xfrm>
          <a:prstGeom prst="rect">
            <a:avLst/>
          </a:prstGeom>
        </p:spPr>
      </p:pic>
      <p:sp>
        <p:nvSpPr>
          <p:cNvPr id="10" name="Text 5"/>
          <p:cNvSpPr/>
          <p:nvPr/>
        </p:nvSpPr>
        <p:spPr>
          <a:xfrm>
            <a:off x="10994410" y="2643664"/>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Solutions Architect</a:t>
            </a:r>
            <a:endParaRPr lang="en-US" sz="2400" dirty="0"/>
          </a:p>
        </p:txBody>
      </p:sp>
      <p:sp>
        <p:nvSpPr>
          <p:cNvPr id="11" name="Text 6"/>
          <p:cNvSpPr/>
          <p:nvPr/>
        </p:nvSpPr>
        <p:spPr>
          <a:xfrm>
            <a:off x="10994410" y="3177541"/>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2" name="Image 3" descr="preencoded.png"/>
          <p:cNvPicPr>
            <a:picLocks noChangeAspect="1"/>
          </p:cNvPicPr>
          <p:nvPr/>
        </p:nvPicPr>
        <p:blipFill>
          <a:blip r:embed="rId6"/>
          <a:stretch>
            <a:fillRect/>
          </a:stretch>
        </p:blipFill>
        <p:spPr>
          <a:xfrm>
            <a:off x="714375" y="-3138489"/>
            <a:ext cx="617220" cy="617220"/>
          </a:xfrm>
          <a:prstGeom prst="rect">
            <a:avLst/>
          </a:prstGeom>
        </p:spPr>
      </p:pic>
      <p:sp>
        <p:nvSpPr>
          <p:cNvPr id="13" name="Text 7"/>
          <p:cNvSpPr/>
          <p:nvPr/>
        </p:nvSpPr>
        <p:spPr>
          <a:xfrm>
            <a:off x="714375" y="-2274453"/>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Technology Manager</a:t>
            </a:r>
            <a:endParaRPr lang="en-US" sz="2400" dirty="0"/>
          </a:p>
        </p:txBody>
      </p:sp>
      <p:sp>
        <p:nvSpPr>
          <p:cNvPr id="14" name="Text 8"/>
          <p:cNvSpPr/>
          <p:nvPr/>
        </p:nvSpPr>
        <p:spPr>
          <a:xfrm>
            <a:off x="714375" y="-1354814"/>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5" name="Image 4" descr="preencoded.png"/>
          <p:cNvPicPr>
            <a:picLocks noChangeAspect="1"/>
          </p:cNvPicPr>
          <p:nvPr/>
        </p:nvPicPr>
        <p:blipFill>
          <a:blip r:embed="rId7"/>
          <a:stretch>
            <a:fillRect/>
          </a:stretch>
        </p:blipFill>
        <p:spPr>
          <a:xfrm>
            <a:off x="15997357" y="7476174"/>
            <a:ext cx="617220" cy="617220"/>
          </a:xfrm>
          <a:prstGeom prst="rect">
            <a:avLst/>
          </a:prstGeom>
        </p:spPr>
      </p:pic>
      <p:sp>
        <p:nvSpPr>
          <p:cNvPr id="16" name="Text 9"/>
          <p:cNvSpPr/>
          <p:nvPr/>
        </p:nvSpPr>
        <p:spPr>
          <a:xfrm>
            <a:off x="15997357" y="8340210"/>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Edge Engineer</a:t>
            </a:r>
            <a:endParaRPr lang="en-US" sz="2400" dirty="0"/>
          </a:p>
        </p:txBody>
      </p:sp>
      <p:sp>
        <p:nvSpPr>
          <p:cNvPr id="17" name="Text 10"/>
          <p:cNvSpPr/>
          <p:nvPr/>
        </p:nvSpPr>
        <p:spPr>
          <a:xfrm>
            <a:off x="15997357" y="8874087"/>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₹12-22 lakh per annum</a:t>
            </a:r>
            <a:endParaRPr lang="en-US" sz="1900" dirty="0"/>
          </a:p>
        </p:txBody>
      </p:sp>
      <p:sp>
        <p:nvSpPr>
          <p:cNvPr id="19" name="TextBox 18">
            <a:extLst>
              <a:ext uri="{FF2B5EF4-FFF2-40B4-BE49-F238E27FC236}">
                <a16:creationId xmlns:a16="http://schemas.microsoft.com/office/drawing/2014/main" id="{9937605D-FE14-532F-3FA7-FCF3DCCCED26}"/>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295781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56425" y="385762"/>
            <a:ext cx="9917549"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Top Tech Jobs and Their Salaries</a:t>
            </a:r>
            <a:endParaRPr lang="en-US" sz="4850" dirty="0"/>
          </a:p>
        </p:txBody>
      </p:sp>
      <p:pic>
        <p:nvPicPr>
          <p:cNvPr id="3" name="Image 0" descr="preencoded.png"/>
          <p:cNvPicPr>
            <a:picLocks noChangeAspect="1"/>
          </p:cNvPicPr>
          <p:nvPr/>
        </p:nvPicPr>
        <p:blipFill>
          <a:blip r:embed="rId3"/>
          <a:stretch>
            <a:fillRect/>
          </a:stretch>
        </p:blipFill>
        <p:spPr>
          <a:xfrm>
            <a:off x="1126272" y="1958578"/>
            <a:ext cx="617220" cy="617220"/>
          </a:xfrm>
          <a:prstGeom prst="rect">
            <a:avLst/>
          </a:prstGeom>
        </p:spPr>
      </p:pic>
      <p:sp>
        <p:nvSpPr>
          <p:cNvPr id="4" name="Text 1"/>
          <p:cNvSpPr/>
          <p:nvPr/>
        </p:nvSpPr>
        <p:spPr>
          <a:xfrm>
            <a:off x="1126272" y="2693076"/>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Engineer</a:t>
            </a:r>
            <a:endParaRPr lang="en-US" sz="2400" dirty="0"/>
          </a:p>
        </p:txBody>
      </p:sp>
      <p:sp>
        <p:nvSpPr>
          <p:cNvPr id="5" name="Text 2"/>
          <p:cNvSpPr/>
          <p:nvPr/>
        </p:nvSpPr>
        <p:spPr>
          <a:xfrm>
            <a:off x="1126272" y="3177541"/>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₹12-25 lakh per annum</a:t>
            </a:r>
            <a:endParaRPr lang="en-US" sz="1900" dirty="0"/>
          </a:p>
        </p:txBody>
      </p:sp>
      <p:pic>
        <p:nvPicPr>
          <p:cNvPr id="6" name="Image 1" descr="preencoded.png"/>
          <p:cNvPicPr>
            <a:picLocks noChangeAspect="1"/>
          </p:cNvPicPr>
          <p:nvPr/>
        </p:nvPicPr>
        <p:blipFill>
          <a:blip r:embed="rId4"/>
          <a:stretch>
            <a:fillRect/>
          </a:stretch>
        </p:blipFill>
        <p:spPr>
          <a:xfrm>
            <a:off x="6060341" y="1891400"/>
            <a:ext cx="617220" cy="617220"/>
          </a:xfrm>
          <a:prstGeom prst="rect">
            <a:avLst/>
          </a:prstGeom>
        </p:spPr>
      </p:pic>
      <p:sp>
        <p:nvSpPr>
          <p:cNvPr id="7" name="Text 3"/>
          <p:cNvSpPr/>
          <p:nvPr/>
        </p:nvSpPr>
        <p:spPr>
          <a:xfrm>
            <a:off x="6060341" y="2677182"/>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Data Scientist</a:t>
            </a:r>
            <a:endParaRPr lang="en-US" sz="2400" dirty="0"/>
          </a:p>
        </p:txBody>
      </p:sp>
      <p:sp>
        <p:nvSpPr>
          <p:cNvPr id="8" name="Text 4"/>
          <p:cNvSpPr/>
          <p:nvPr/>
        </p:nvSpPr>
        <p:spPr>
          <a:xfrm>
            <a:off x="6060341" y="3151886"/>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₹10-25 lakh per annum</a:t>
            </a:r>
            <a:endParaRPr lang="en-US" sz="1900" dirty="0"/>
          </a:p>
        </p:txBody>
      </p:sp>
      <p:pic>
        <p:nvPicPr>
          <p:cNvPr id="9" name="Image 2" descr="preencoded.png"/>
          <p:cNvPicPr>
            <a:picLocks noChangeAspect="1"/>
          </p:cNvPicPr>
          <p:nvPr/>
        </p:nvPicPr>
        <p:blipFill>
          <a:blip r:embed="rId5"/>
          <a:stretch>
            <a:fillRect/>
          </a:stretch>
        </p:blipFill>
        <p:spPr>
          <a:xfrm>
            <a:off x="11240333" y="1754327"/>
            <a:ext cx="617220" cy="617220"/>
          </a:xfrm>
          <a:prstGeom prst="rect">
            <a:avLst/>
          </a:prstGeom>
        </p:spPr>
      </p:pic>
      <p:sp>
        <p:nvSpPr>
          <p:cNvPr id="10" name="Text 5"/>
          <p:cNvSpPr/>
          <p:nvPr/>
        </p:nvSpPr>
        <p:spPr>
          <a:xfrm>
            <a:off x="10994410" y="2643664"/>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Solutions Architect</a:t>
            </a:r>
            <a:endParaRPr lang="en-US" sz="2400" dirty="0"/>
          </a:p>
        </p:txBody>
      </p:sp>
      <p:sp>
        <p:nvSpPr>
          <p:cNvPr id="11" name="Text 6"/>
          <p:cNvSpPr/>
          <p:nvPr/>
        </p:nvSpPr>
        <p:spPr>
          <a:xfrm>
            <a:off x="10994410" y="3177541"/>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2" name="Image 3" descr="preencoded.png"/>
          <p:cNvPicPr>
            <a:picLocks noChangeAspect="1"/>
          </p:cNvPicPr>
          <p:nvPr/>
        </p:nvPicPr>
        <p:blipFill>
          <a:blip r:embed="rId6"/>
          <a:stretch>
            <a:fillRect/>
          </a:stretch>
        </p:blipFill>
        <p:spPr>
          <a:xfrm>
            <a:off x="9316819" y="4612485"/>
            <a:ext cx="617220" cy="617220"/>
          </a:xfrm>
          <a:prstGeom prst="rect">
            <a:avLst/>
          </a:prstGeom>
        </p:spPr>
      </p:pic>
      <p:sp>
        <p:nvSpPr>
          <p:cNvPr id="13" name="Text 7"/>
          <p:cNvSpPr/>
          <p:nvPr/>
        </p:nvSpPr>
        <p:spPr>
          <a:xfrm>
            <a:off x="8601075" y="5476521"/>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Technology Manager</a:t>
            </a:r>
            <a:endParaRPr lang="en-US" sz="2400" dirty="0"/>
          </a:p>
        </p:txBody>
      </p:sp>
      <p:sp>
        <p:nvSpPr>
          <p:cNvPr id="14" name="Text 8"/>
          <p:cNvSpPr/>
          <p:nvPr/>
        </p:nvSpPr>
        <p:spPr>
          <a:xfrm>
            <a:off x="8601075" y="6396160"/>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₹15-30 lakh per annum</a:t>
            </a:r>
            <a:endParaRPr lang="en-US" sz="1900" dirty="0"/>
          </a:p>
        </p:txBody>
      </p:sp>
      <p:pic>
        <p:nvPicPr>
          <p:cNvPr id="15" name="Image 4" descr="preencoded.png"/>
          <p:cNvPicPr>
            <a:picLocks noChangeAspect="1"/>
          </p:cNvPicPr>
          <p:nvPr/>
        </p:nvPicPr>
        <p:blipFill>
          <a:blip r:embed="rId7"/>
          <a:stretch>
            <a:fillRect/>
          </a:stretch>
        </p:blipFill>
        <p:spPr>
          <a:xfrm>
            <a:off x="15997357" y="7476174"/>
            <a:ext cx="617220" cy="617220"/>
          </a:xfrm>
          <a:prstGeom prst="rect">
            <a:avLst/>
          </a:prstGeom>
        </p:spPr>
      </p:pic>
      <p:sp>
        <p:nvSpPr>
          <p:cNvPr id="16" name="Text 9"/>
          <p:cNvSpPr/>
          <p:nvPr/>
        </p:nvSpPr>
        <p:spPr>
          <a:xfrm>
            <a:off x="15997357" y="8340210"/>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AI Edge Engineer</a:t>
            </a:r>
            <a:endParaRPr lang="en-US" sz="2400" dirty="0"/>
          </a:p>
        </p:txBody>
      </p:sp>
      <p:sp>
        <p:nvSpPr>
          <p:cNvPr id="17" name="Text 10"/>
          <p:cNvSpPr/>
          <p:nvPr/>
        </p:nvSpPr>
        <p:spPr>
          <a:xfrm>
            <a:off x="15997357" y="8874087"/>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Average Salary: ₹12-22 lakh per annum</a:t>
            </a:r>
            <a:endParaRPr lang="en-US" sz="1900" dirty="0"/>
          </a:p>
        </p:txBody>
      </p:sp>
      <p:sp>
        <p:nvSpPr>
          <p:cNvPr id="19" name="TextBox 18">
            <a:extLst>
              <a:ext uri="{FF2B5EF4-FFF2-40B4-BE49-F238E27FC236}">
                <a16:creationId xmlns:a16="http://schemas.microsoft.com/office/drawing/2014/main" id="{1309F377-4BE0-BC38-B42F-75D102D502D8}"/>
              </a:ext>
            </a:extLst>
          </p:cNvPr>
          <p:cNvSpPr txBox="1"/>
          <p:nvPr/>
        </p:nvSpPr>
        <p:spPr>
          <a:xfrm>
            <a:off x="8673628" y="7211139"/>
            <a:ext cx="7169589" cy="1107996"/>
          </a:xfrm>
          <a:prstGeom prst="rect">
            <a:avLst/>
          </a:prstGeom>
          <a:noFill/>
        </p:spPr>
        <p:txBody>
          <a:bodyPr wrap="square" rtlCol="0">
            <a:spAutoFit/>
          </a:bodyPr>
          <a:lstStyle/>
          <a:p>
            <a:pPr algn="l"/>
            <a:r>
              <a:rPr lang="en-US" sz="6600" b="1" dirty="0">
                <a:solidFill>
                  <a:schemeClr val="bg2">
                    <a:lumMod val="75000"/>
                    <a:lumOff val="25000"/>
                  </a:schemeClr>
                </a:solidFill>
              </a:rPr>
              <a:t>By Sahil9-coder </a:t>
            </a:r>
          </a:p>
        </p:txBody>
      </p:sp>
    </p:spTree>
    <p:extLst>
      <p:ext uri="{BB962C8B-B14F-4D97-AF65-F5344CB8AC3E}">
        <p14:creationId xmlns:p14="http://schemas.microsoft.com/office/powerpoint/2010/main" val="575280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 /><Relationship Id="rId1" Type="http://schemas.microsoft.com/office/2011/relationships/webextension" Target="webextension1.xml" /></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9C688806-01B0-45BF-A960-481011385020}">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814458B-5CD7-4070-BC3B-033AEADFB06B}">
  <we:reference id="wa200006038" version="1.0.0.3" store="en-US" storeType="OMEX"/>
  <we:alternateReferences>
    <we:reference id="wa200006038" version="1.0.0.3" store="wa200006038" storeType="OMEX"/>
  </we:alternateReferences>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Props/app.xml><?xml version="1.0" encoding="utf-8"?>
<Properties xmlns="http://schemas.openxmlformats.org/officeDocument/2006/extended-properties" xmlns:vt="http://schemas.openxmlformats.org/officeDocument/2006/docPropsVTypes">
  <Template>TM04033929[[fn=Slate]]</Template>
  <TotalTime>124</TotalTime>
  <Words>4498</Words>
  <Application>Microsoft Office PowerPoint</Application>
  <PresentationFormat>Custom</PresentationFormat>
  <Paragraphs>520</Paragraphs>
  <Slides>64</Slides>
  <Notes>57</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Sahil Singh</cp:lastModifiedBy>
  <cp:revision>7</cp:revision>
  <dcterms:created xsi:type="dcterms:W3CDTF">2024-09-20T06:48:16Z</dcterms:created>
  <dcterms:modified xsi:type="dcterms:W3CDTF">2024-09-25T09:20:51Z</dcterms:modified>
</cp:coreProperties>
</file>